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8504a91dc6_0_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8504a91dc6_0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8504a91dc6_0_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8504a91dc6_0_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8504a91dc6_0_1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8504a91dc6_0_1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8504a91dc6_0_1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8504a91dc6_0_1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8504a91dc6_0_344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4" name="Google Shape;514;g8504a91dc6_0_344:notes"/>
          <p:cNvSpPr/>
          <p:nvPr>
            <p:ph idx="2" type="sldImg"/>
          </p:nvPr>
        </p:nvSpPr>
        <p:spPr>
          <a:xfrm>
            <a:off x="685850" y="1143000"/>
            <a:ext cx="54861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5" name="Google Shape;515;g8504a91dc6_0_344:notes"/>
          <p:cNvSpPr txBox="1"/>
          <p:nvPr>
            <p:ph idx="1" type="body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 strike="noStrike">
                <a:latin typeface="Arial"/>
                <a:ea typeface="Arial"/>
                <a:cs typeface="Arial"/>
                <a:sym typeface="Arial"/>
              </a:rPr>
              <a:t>Allen slide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77df6f27a3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77df6f27a3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77ddb3f11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77ddb3f11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S a SNP or an error? Do you want the assembler to treat them differently?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8504a91dc6_0_371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2" name="Google Shape;552;g8504a91dc6_0_371:notes"/>
          <p:cNvSpPr/>
          <p:nvPr>
            <p:ph idx="2" type="sldImg"/>
          </p:nvPr>
        </p:nvSpPr>
        <p:spPr>
          <a:xfrm>
            <a:off x="685850" y="1143000"/>
            <a:ext cx="54861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3" name="Google Shape;553;g8504a91dc6_0_371:notes"/>
          <p:cNvSpPr txBox="1"/>
          <p:nvPr>
            <p:ph idx="1" type="body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8504a91dc6_0_442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8" name="Google Shape;618;g8504a91dc6_0_442:notes"/>
          <p:cNvSpPr/>
          <p:nvPr>
            <p:ph idx="2" type="sldImg"/>
          </p:nvPr>
        </p:nvSpPr>
        <p:spPr>
          <a:xfrm>
            <a:off x="685850" y="1143000"/>
            <a:ext cx="54861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9" name="Google Shape;619;g8504a91dc6_0_442:notes"/>
          <p:cNvSpPr txBox="1"/>
          <p:nvPr>
            <p:ph idx="1" type="body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77ddb3f11a_0_73:notes"/>
          <p:cNvSpPr txBox="1"/>
          <p:nvPr>
            <p:ph idx="1" type="body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g77ddb3f11a_0_73:notes"/>
          <p:cNvSpPr/>
          <p:nvPr>
            <p:ph idx="2" type="sldImg"/>
          </p:nvPr>
        </p:nvSpPr>
        <p:spPr>
          <a:xfrm>
            <a:off x="381050" y="694800"/>
            <a:ext cx="60957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3796eedb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3796eedb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8504a91dc6_0_456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6" name="Google Shape;636;g8504a91dc6_0_456:notes"/>
          <p:cNvSpPr/>
          <p:nvPr>
            <p:ph idx="2" type="sldImg"/>
          </p:nvPr>
        </p:nvSpPr>
        <p:spPr>
          <a:xfrm>
            <a:off x="685850" y="1143000"/>
            <a:ext cx="54861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7" name="Google Shape;637;g8504a91dc6_0_456:notes"/>
          <p:cNvSpPr txBox="1"/>
          <p:nvPr>
            <p:ph idx="1" type="body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 strike="noStrike">
                <a:latin typeface="Arial"/>
                <a:ea typeface="Arial"/>
                <a:cs typeface="Arial"/>
                <a:sym typeface="Arial"/>
              </a:rPr>
              <a:t>Allen Slide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77ddb3f11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77ddb3f11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77ddb3f11a_0_17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5" name="Google Shape;655;g77ddb3f11a_0_17:notes"/>
          <p:cNvSpPr/>
          <p:nvPr>
            <p:ph idx="2" type="sldImg"/>
          </p:nvPr>
        </p:nvSpPr>
        <p:spPr>
          <a:xfrm>
            <a:off x="685850" y="1143000"/>
            <a:ext cx="54861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6" name="Google Shape;656;g77ddb3f11a_0_17:notes"/>
          <p:cNvSpPr txBox="1"/>
          <p:nvPr>
            <p:ph idx="1" type="body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77ddb3f11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77ddb3f11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8504a91dc6_0_1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8504a91dc6_0_1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77ddb3f11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77ddb3f11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504a91dc6_0_872:notes"/>
          <p:cNvSpPr/>
          <p:nvPr>
            <p:ph idx="2" type="sldImg"/>
          </p:nvPr>
        </p:nvSpPr>
        <p:spPr>
          <a:xfrm>
            <a:off x="685850" y="1143000"/>
            <a:ext cx="54861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" name="Google Shape;67;g8504a91dc6_0_872:notes"/>
          <p:cNvSpPr txBox="1"/>
          <p:nvPr>
            <p:ph idx="1" type="body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 strike="noStrike">
                <a:latin typeface="Arial"/>
                <a:ea typeface="Arial"/>
                <a:cs typeface="Arial"/>
                <a:sym typeface="Arial"/>
              </a:rPr>
              <a:t>Frank slide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g8504a91dc6_0_872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504a91dc6_0_1030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6" name="Google Shape;226;g8504a91dc6_0_1030:notes"/>
          <p:cNvSpPr/>
          <p:nvPr>
            <p:ph idx="2" type="sldImg"/>
          </p:nvPr>
        </p:nvSpPr>
        <p:spPr>
          <a:xfrm>
            <a:off x="685850" y="1143000"/>
            <a:ext cx="54861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g8504a91dc6_0_1030:notes"/>
          <p:cNvSpPr txBox="1"/>
          <p:nvPr>
            <p:ph idx="1" type="body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 strike="noStrike">
                <a:latin typeface="Arial"/>
                <a:ea typeface="Arial"/>
                <a:cs typeface="Arial"/>
                <a:sym typeface="Arial"/>
              </a:rPr>
              <a:t>Mostly a Frank slide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8504a91dc6_0_1137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4" name="Google Shape;334;g8504a91dc6_0_1137:notes"/>
          <p:cNvSpPr/>
          <p:nvPr>
            <p:ph idx="2" type="sldImg"/>
          </p:nvPr>
        </p:nvSpPr>
        <p:spPr>
          <a:xfrm>
            <a:off x="685850" y="1143000"/>
            <a:ext cx="54861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5" name="Google Shape;335;g8504a91dc6_0_1137:notes"/>
          <p:cNvSpPr txBox="1"/>
          <p:nvPr>
            <p:ph idx="1" type="body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 strike="noStrike">
                <a:latin typeface="Arial"/>
                <a:ea typeface="Arial"/>
                <a:cs typeface="Arial"/>
                <a:sym typeface="Arial"/>
              </a:rPr>
              <a:t>Frank slide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8504a91dc6_0_1166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1" name="Google Shape;351;g8504a91dc6_0_1166:notes"/>
          <p:cNvSpPr/>
          <p:nvPr>
            <p:ph idx="2" type="sldImg"/>
          </p:nvPr>
        </p:nvSpPr>
        <p:spPr>
          <a:xfrm>
            <a:off x="685850" y="1143000"/>
            <a:ext cx="54861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2" name="Google Shape;352;g8504a91dc6_0_1166:notes"/>
          <p:cNvSpPr txBox="1"/>
          <p:nvPr>
            <p:ph idx="1" type="body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 strike="noStrike">
                <a:latin typeface="Arial"/>
                <a:ea typeface="Arial"/>
                <a:cs typeface="Arial"/>
                <a:sym typeface="Arial"/>
              </a:rPr>
              <a:t>Modified Allen slide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8504a91dc6_0_1154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8" name="Google Shape;368;g8504a91dc6_0_1154:notes"/>
          <p:cNvSpPr/>
          <p:nvPr>
            <p:ph idx="2" type="sldImg"/>
          </p:nvPr>
        </p:nvSpPr>
        <p:spPr>
          <a:xfrm>
            <a:off x="685850" y="1143000"/>
            <a:ext cx="54861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9" name="Google Shape;369;g8504a91dc6_0_1154:notes"/>
          <p:cNvSpPr txBox="1"/>
          <p:nvPr>
            <p:ph idx="1" type="body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600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 strike="noStrike">
                <a:latin typeface="Arial"/>
                <a:ea typeface="Arial"/>
                <a:cs typeface="Arial"/>
                <a:sym typeface="Arial"/>
              </a:rPr>
              <a:t>Frank slide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8504a91dc6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8504a91dc6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8504a91dc6_0_7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8504a91dc6_0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hyperlink" Target="https://ngscc.blogspot.com/2012/06/kmer-rarefaction.html" TargetMode="External"/><Relationship Id="rId5" Type="http://schemas.openxmlformats.org/officeDocument/2006/relationships/hyperlink" Target="https://msystems.asm.org/content/3/3/e00039-18" TargetMode="External"/><Relationship Id="rId6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hyperlink" Target="https://www.nature.com/articles/nmicrobiol2016161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Relationship Id="rId6" Type="http://schemas.openxmlformats.org/officeDocument/2006/relationships/image" Target="../media/image34.png"/><Relationship Id="rId7" Type="http://schemas.openxmlformats.org/officeDocument/2006/relationships/image" Target="../media/image30.png"/><Relationship Id="rId8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slideshare.net/wltrimbl/all-kmers-are-not-created-equal-recognizing-the-signal-from-the-noise-in-largescale-metagenomes" TargetMode="External"/><Relationship Id="rId4" Type="http://schemas.openxmlformats.org/officeDocument/2006/relationships/hyperlink" Target="https://www.youtube.com/playlist?list=PLbHoaEmUsmfUXxTTGsL163rmeR8_qCY9F" TargetMode="External"/><Relationship Id="rId5" Type="http://schemas.openxmlformats.org/officeDocument/2006/relationships/hyperlink" Target="https://github.com/voutcn/megahit/issues/86" TargetMode="External"/><Relationship Id="rId6" Type="http://schemas.openxmlformats.org/officeDocument/2006/relationships/hyperlink" Target="https://data.cami-challenge.org/" TargetMode="External"/><Relationship Id="rId7" Type="http://schemas.openxmlformats.org/officeDocument/2006/relationships/hyperlink" Target="https://www.nature.com/articles/nmeth.4458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mybinder.org/v2/gh/biovcnet/metagenomics-binder-assembly/master?urlpath=lab" TargetMode="External"/><Relationship Id="rId4" Type="http://schemas.openxmlformats.org/officeDocument/2006/relationships/hyperlink" Target="https://github.com/biovcnet/topic-metagenomics/blob/master/Lesson-5/Demo5.1_spades.sh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1.png"/><Relationship Id="rId6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9" Type="http://schemas.openxmlformats.org/officeDocument/2006/relationships/image" Target="../media/image35.png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image" Target="../media/image21.png"/><Relationship Id="rId8" Type="http://schemas.openxmlformats.org/officeDocument/2006/relationships/image" Target="../media/image3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11700" y="3090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Metagenomics Lesson 5: Sequence Assembly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50" y="947925"/>
            <a:ext cx="3662192" cy="37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b="0" l="12603" r="9551" t="9099"/>
          <a:stretch/>
        </p:blipFill>
        <p:spPr>
          <a:xfrm>
            <a:off x="3048000" y="1320675"/>
            <a:ext cx="3143251" cy="367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8450" y="1883075"/>
            <a:ext cx="3143250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Sequencing Statistics: Coverage Goals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442" name="Google Shape;442;p22"/>
          <p:cNvSpPr txBox="1"/>
          <p:nvPr>
            <p:ph idx="1" type="body"/>
          </p:nvPr>
        </p:nvSpPr>
        <p:spPr>
          <a:xfrm>
            <a:off x="95025" y="3258175"/>
            <a:ext cx="5448300" cy="14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k</a:t>
            </a:r>
            <a:r>
              <a:rPr lang="en"/>
              <a:t> = times base is seen, ƛ = average coverage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2"/>
          <p:cNvSpPr/>
          <p:nvPr/>
        </p:nvSpPr>
        <p:spPr>
          <a:xfrm>
            <a:off x="311700" y="1152475"/>
            <a:ext cx="1419300" cy="14193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4" name="Google Shape;444;p22"/>
          <p:cNvGrpSpPr/>
          <p:nvPr/>
        </p:nvGrpSpPr>
        <p:grpSpPr>
          <a:xfrm>
            <a:off x="3147275" y="1152475"/>
            <a:ext cx="1419300" cy="1419300"/>
            <a:chOff x="2537675" y="1152475"/>
            <a:chExt cx="1419300" cy="1419300"/>
          </a:xfrm>
        </p:grpSpPr>
        <p:sp>
          <p:nvSpPr>
            <p:cNvPr id="445" name="Google Shape;445;p22"/>
            <p:cNvSpPr/>
            <p:nvPr/>
          </p:nvSpPr>
          <p:spPr>
            <a:xfrm>
              <a:off x="2537675" y="1152475"/>
              <a:ext cx="1419300" cy="1419300"/>
            </a:xfrm>
            <a:prstGeom prst="ellipse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2537675" y="1152475"/>
              <a:ext cx="1419300" cy="1419300"/>
            </a:xfrm>
            <a:prstGeom prst="ellipse">
              <a:avLst/>
            </a:prstGeom>
            <a:noFill/>
            <a:ln cap="flat" cmpd="sng" w="76200">
              <a:solidFill>
                <a:srgbClr val="FFFFF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7" name="Google Shape;447;p22"/>
          <p:cNvSpPr/>
          <p:nvPr/>
        </p:nvSpPr>
        <p:spPr>
          <a:xfrm>
            <a:off x="2402775" y="1674875"/>
            <a:ext cx="567600" cy="28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22"/>
          <p:cNvSpPr/>
          <p:nvPr/>
        </p:nvSpPr>
        <p:spPr>
          <a:xfrm>
            <a:off x="464100" y="1304875"/>
            <a:ext cx="1419300" cy="14193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22"/>
          <p:cNvSpPr/>
          <p:nvPr/>
        </p:nvSpPr>
        <p:spPr>
          <a:xfrm>
            <a:off x="616500" y="1457275"/>
            <a:ext cx="1419300" cy="14193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22"/>
          <p:cNvSpPr/>
          <p:nvPr/>
        </p:nvSpPr>
        <p:spPr>
          <a:xfrm>
            <a:off x="768900" y="1609675"/>
            <a:ext cx="1419300" cy="14193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22"/>
          <p:cNvSpPr/>
          <p:nvPr/>
        </p:nvSpPr>
        <p:spPr>
          <a:xfrm>
            <a:off x="921300" y="1762075"/>
            <a:ext cx="1419300" cy="14193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2" name="Google Shape;452;p22"/>
          <p:cNvGrpSpPr/>
          <p:nvPr/>
        </p:nvGrpSpPr>
        <p:grpSpPr>
          <a:xfrm rot="-6516859">
            <a:off x="3299590" y="1304806"/>
            <a:ext cx="1419317" cy="1419317"/>
            <a:chOff x="2537675" y="1152475"/>
            <a:chExt cx="1419300" cy="1419300"/>
          </a:xfrm>
        </p:grpSpPr>
        <p:sp>
          <p:nvSpPr>
            <p:cNvPr id="453" name="Google Shape;453;p22"/>
            <p:cNvSpPr/>
            <p:nvPr/>
          </p:nvSpPr>
          <p:spPr>
            <a:xfrm>
              <a:off x="2537675" y="1152475"/>
              <a:ext cx="1419300" cy="1419300"/>
            </a:xfrm>
            <a:prstGeom prst="ellipse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2537675" y="1152475"/>
              <a:ext cx="1419300" cy="1419300"/>
            </a:xfrm>
            <a:prstGeom prst="ellipse">
              <a:avLst/>
            </a:prstGeom>
            <a:noFill/>
            <a:ln cap="flat" cmpd="sng" w="76200">
              <a:solidFill>
                <a:srgbClr val="FFFFF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5" name="Google Shape;455;p22"/>
          <p:cNvGrpSpPr/>
          <p:nvPr/>
        </p:nvGrpSpPr>
        <p:grpSpPr>
          <a:xfrm rot="-2972051">
            <a:off x="3452165" y="1457440"/>
            <a:ext cx="1419313" cy="1419313"/>
            <a:chOff x="2537675" y="1152475"/>
            <a:chExt cx="1419300" cy="1419300"/>
          </a:xfrm>
        </p:grpSpPr>
        <p:sp>
          <p:nvSpPr>
            <p:cNvPr id="456" name="Google Shape;456;p22"/>
            <p:cNvSpPr/>
            <p:nvPr/>
          </p:nvSpPr>
          <p:spPr>
            <a:xfrm>
              <a:off x="2537675" y="1152475"/>
              <a:ext cx="1419300" cy="1419300"/>
            </a:xfrm>
            <a:prstGeom prst="ellipse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2"/>
            <p:cNvSpPr/>
            <p:nvPr/>
          </p:nvSpPr>
          <p:spPr>
            <a:xfrm>
              <a:off x="2537675" y="1152475"/>
              <a:ext cx="1419300" cy="1419300"/>
            </a:xfrm>
            <a:prstGeom prst="ellipse">
              <a:avLst/>
            </a:prstGeom>
            <a:noFill/>
            <a:ln cap="flat" cmpd="sng" w="76200">
              <a:solidFill>
                <a:srgbClr val="FFFFF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8" name="Google Shape;458;p22"/>
          <p:cNvGrpSpPr/>
          <p:nvPr/>
        </p:nvGrpSpPr>
        <p:grpSpPr>
          <a:xfrm rot="1981072">
            <a:off x="3604463" y="1609679"/>
            <a:ext cx="1419299" cy="1419299"/>
            <a:chOff x="2537675" y="1152475"/>
            <a:chExt cx="1419300" cy="1419300"/>
          </a:xfrm>
        </p:grpSpPr>
        <p:sp>
          <p:nvSpPr>
            <p:cNvPr id="459" name="Google Shape;459;p22"/>
            <p:cNvSpPr/>
            <p:nvPr/>
          </p:nvSpPr>
          <p:spPr>
            <a:xfrm>
              <a:off x="2537675" y="1152475"/>
              <a:ext cx="1419300" cy="1419300"/>
            </a:xfrm>
            <a:prstGeom prst="ellipse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2"/>
            <p:cNvSpPr/>
            <p:nvPr/>
          </p:nvSpPr>
          <p:spPr>
            <a:xfrm>
              <a:off x="2537675" y="1152475"/>
              <a:ext cx="1419300" cy="1419300"/>
            </a:xfrm>
            <a:prstGeom prst="ellipse">
              <a:avLst/>
            </a:prstGeom>
            <a:noFill/>
            <a:ln cap="flat" cmpd="sng" w="76200">
              <a:solidFill>
                <a:srgbClr val="FFFFF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1" name="Google Shape;461;p22"/>
          <p:cNvGrpSpPr/>
          <p:nvPr/>
        </p:nvGrpSpPr>
        <p:grpSpPr>
          <a:xfrm rot="2700000">
            <a:off x="3756872" y="1762047"/>
            <a:ext cx="1419286" cy="1419286"/>
            <a:chOff x="2537675" y="1152475"/>
            <a:chExt cx="1419300" cy="1419300"/>
          </a:xfrm>
        </p:grpSpPr>
        <p:sp>
          <p:nvSpPr>
            <p:cNvPr id="462" name="Google Shape;462;p22"/>
            <p:cNvSpPr/>
            <p:nvPr/>
          </p:nvSpPr>
          <p:spPr>
            <a:xfrm>
              <a:off x="2537675" y="1152475"/>
              <a:ext cx="1419300" cy="1419300"/>
            </a:xfrm>
            <a:prstGeom prst="ellipse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2"/>
            <p:cNvSpPr/>
            <p:nvPr/>
          </p:nvSpPr>
          <p:spPr>
            <a:xfrm>
              <a:off x="2537675" y="1152475"/>
              <a:ext cx="1419300" cy="1419300"/>
            </a:xfrm>
            <a:prstGeom prst="ellipse">
              <a:avLst/>
            </a:prstGeom>
            <a:noFill/>
            <a:ln cap="flat" cmpd="sng" w="76200">
              <a:solidFill>
                <a:srgbClr val="FFFFF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4" name="Google Shape;464;p22"/>
          <p:cNvSpPr txBox="1"/>
          <p:nvPr/>
        </p:nvSpPr>
        <p:spPr>
          <a:xfrm>
            <a:off x="5275775" y="1166625"/>
            <a:ext cx="3868200" cy="37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Q: What is the probability that a base will be sequenced 2 times or less given a coverage of 4?</a:t>
            </a:r>
            <a:br>
              <a:rPr lang="en" sz="1800">
                <a:solidFill>
                  <a:schemeClr val="dk2"/>
                </a:solidFill>
              </a:rPr>
            </a:b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A: Pr(X=0) + Pr(X=1) + Pr(X=2)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= </a:t>
            </a:r>
            <a:r>
              <a:rPr lang="en" sz="1800">
                <a:solidFill>
                  <a:schemeClr val="dk2"/>
                </a:solidFill>
              </a:rPr>
              <a:t>0.0183 + 0.0732 + 0.1465 = 0.2380 = 23.8%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 sz="1800">
                <a:solidFill>
                  <a:schemeClr val="dk2"/>
                </a:solidFill>
              </a:rPr>
              <a:t>We’ll want to do better than this!</a:t>
            </a:r>
            <a:endParaRPr i="1" sz="1800">
              <a:solidFill>
                <a:schemeClr val="dk2"/>
              </a:solidFill>
            </a:endParaRPr>
          </a:p>
        </p:txBody>
      </p:sp>
      <p:pic>
        <p:nvPicPr>
          <p:cNvPr id="465" name="Google Shape;4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492" y="3258175"/>
            <a:ext cx="2654383" cy="92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Sequencing Statistics: No Base Left Behind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471" name="Google Shape;471;p23"/>
          <p:cNvSpPr txBox="1"/>
          <p:nvPr>
            <p:ph idx="1" type="body"/>
          </p:nvPr>
        </p:nvSpPr>
        <p:spPr>
          <a:xfrm>
            <a:off x="95025" y="3258175"/>
            <a:ext cx="5448300" cy="14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k</a:t>
            </a:r>
            <a:r>
              <a:rPr lang="en"/>
              <a:t> = times base is seen, ƛ = average coverage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3"/>
          <p:cNvSpPr/>
          <p:nvPr/>
        </p:nvSpPr>
        <p:spPr>
          <a:xfrm>
            <a:off x="311700" y="1152475"/>
            <a:ext cx="1419300" cy="14193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3" name="Google Shape;473;p23"/>
          <p:cNvGrpSpPr/>
          <p:nvPr/>
        </p:nvGrpSpPr>
        <p:grpSpPr>
          <a:xfrm>
            <a:off x="3147275" y="1152475"/>
            <a:ext cx="1419300" cy="1419300"/>
            <a:chOff x="2537675" y="1152475"/>
            <a:chExt cx="1419300" cy="1419300"/>
          </a:xfrm>
        </p:grpSpPr>
        <p:sp>
          <p:nvSpPr>
            <p:cNvPr id="474" name="Google Shape;474;p23"/>
            <p:cNvSpPr/>
            <p:nvPr/>
          </p:nvSpPr>
          <p:spPr>
            <a:xfrm>
              <a:off x="2537675" y="1152475"/>
              <a:ext cx="1419300" cy="1419300"/>
            </a:xfrm>
            <a:prstGeom prst="ellipse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2537675" y="1152475"/>
              <a:ext cx="1419300" cy="1419300"/>
            </a:xfrm>
            <a:prstGeom prst="ellipse">
              <a:avLst/>
            </a:prstGeom>
            <a:noFill/>
            <a:ln cap="flat" cmpd="sng" w="76200">
              <a:solidFill>
                <a:srgbClr val="FFFFF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6" name="Google Shape;476;p23"/>
          <p:cNvSpPr/>
          <p:nvPr/>
        </p:nvSpPr>
        <p:spPr>
          <a:xfrm>
            <a:off x="2402775" y="1674875"/>
            <a:ext cx="567600" cy="28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23"/>
          <p:cNvSpPr/>
          <p:nvPr/>
        </p:nvSpPr>
        <p:spPr>
          <a:xfrm>
            <a:off x="464100" y="1304875"/>
            <a:ext cx="1419300" cy="14193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3"/>
          <p:cNvSpPr/>
          <p:nvPr/>
        </p:nvSpPr>
        <p:spPr>
          <a:xfrm>
            <a:off x="616500" y="1457275"/>
            <a:ext cx="1419300" cy="14193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3"/>
          <p:cNvSpPr/>
          <p:nvPr/>
        </p:nvSpPr>
        <p:spPr>
          <a:xfrm>
            <a:off x="768900" y="1609675"/>
            <a:ext cx="1419300" cy="14193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3"/>
          <p:cNvSpPr/>
          <p:nvPr/>
        </p:nvSpPr>
        <p:spPr>
          <a:xfrm>
            <a:off x="921300" y="1762075"/>
            <a:ext cx="1419300" cy="14193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1" name="Google Shape;481;p23"/>
          <p:cNvGrpSpPr/>
          <p:nvPr/>
        </p:nvGrpSpPr>
        <p:grpSpPr>
          <a:xfrm rot="-6516859">
            <a:off x="3299590" y="1304806"/>
            <a:ext cx="1419317" cy="1419317"/>
            <a:chOff x="2537675" y="1152475"/>
            <a:chExt cx="1419300" cy="1419300"/>
          </a:xfrm>
        </p:grpSpPr>
        <p:sp>
          <p:nvSpPr>
            <p:cNvPr id="482" name="Google Shape;482;p23"/>
            <p:cNvSpPr/>
            <p:nvPr/>
          </p:nvSpPr>
          <p:spPr>
            <a:xfrm>
              <a:off x="2537675" y="1152475"/>
              <a:ext cx="1419300" cy="1419300"/>
            </a:xfrm>
            <a:prstGeom prst="ellipse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2537675" y="1152475"/>
              <a:ext cx="1419300" cy="1419300"/>
            </a:xfrm>
            <a:prstGeom prst="ellipse">
              <a:avLst/>
            </a:prstGeom>
            <a:noFill/>
            <a:ln cap="flat" cmpd="sng" w="76200">
              <a:solidFill>
                <a:srgbClr val="FFFFF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4" name="Google Shape;484;p23"/>
          <p:cNvGrpSpPr/>
          <p:nvPr/>
        </p:nvGrpSpPr>
        <p:grpSpPr>
          <a:xfrm rot="-2972051">
            <a:off x="3452165" y="1457440"/>
            <a:ext cx="1419313" cy="1419313"/>
            <a:chOff x="2537675" y="1152475"/>
            <a:chExt cx="1419300" cy="1419300"/>
          </a:xfrm>
        </p:grpSpPr>
        <p:sp>
          <p:nvSpPr>
            <p:cNvPr id="485" name="Google Shape;485;p23"/>
            <p:cNvSpPr/>
            <p:nvPr/>
          </p:nvSpPr>
          <p:spPr>
            <a:xfrm>
              <a:off x="2537675" y="1152475"/>
              <a:ext cx="1419300" cy="1419300"/>
            </a:xfrm>
            <a:prstGeom prst="ellipse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3"/>
            <p:cNvSpPr/>
            <p:nvPr/>
          </p:nvSpPr>
          <p:spPr>
            <a:xfrm>
              <a:off x="2537675" y="1152475"/>
              <a:ext cx="1419300" cy="1419300"/>
            </a:xfrm>
            <a:prstGeom prst="ellipse">
              <a:avLst/>
            </a:prstGeom>
            <a:noFill/>
            <a:ln cap="flat" cmpd="sng" w="76200">
              <a:solidFill>
                <a:srgbClr val="FFFFF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7" name="Google Shape;487;p23"/>
          <p:cNvGrpSpPr/>
          <p:nvPr/>
        </p:nvGrpSpPr>
        <p:grpSpPr>
          <a:xfrm rot="1981072">
            <a:off x="3604463" y="1609679"/>
            <a:ext cx="1419299" cy="1419299"/>
            <a:chOff x="2537675" y="1152475"/>
            <a:chExt cx="1419300" cy="1419300"/>
          </a:xfrm>
        </p:grpSpPr>
        <p:sp>
          <p:nvSpPr>
            <p:cNvPr id="488" name="Google Shape;488;p23"/>
            <p:cNvSpPr/>
            <p:nvPr/>
          </p:nvSpPr>
          <p:spPr>
            <a:xfrm>
              <a:off x="2537675" y="1152475"/>
              <a:ext cx="1419300" cy="1419300"/>
            </a:xfrm>
            <a:prstGeom prst="ellipse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2537675" y="1152475"/>
              <a:ext cx="1419300" cy="1419300"/>
            </a:xfrm>
            <a:prstGeom prst="ellipse">
              <a:avLst/>
            </a:prstGeom>
            <a:noFill/>
            <a:ln cap="flat" cmpd="sng" w="76200">
              <a:solidFill>
                <a:srgbClr val="FFFFF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0" name="Google Shape;490;p23"/>
          <p:cNvGrpSpPr/>
          <p:nvPr/>
        </p:nvGrpSpPr>
        <p:grpSpPr>
          <a:xfrm rot="2700000">
            <a:off x="3756872" y="1762047"/>
            <a:ext cx="1419286" cy="1419286"/>
            <a:chOff x="2537675" y="1152475"/>
            <a:chExt cx="1419300" cy="1419300"/>
          </a:xfrm>
        </p:grpSpPr>
        <p:sp>
          <p:nvSpPr>
            <p:cNvPr id="491" name="Google Shape;491;p23"/>
            <p:cNvSpPr/>
            <p:nvPr/>
          </p:nvSpPr>
          <p:spPr>
            <a:xfrm>
              <a:off x="2537675" y="1152475"/>
              <a:ext cx="1419300" cy="1419300"/>
            </a:xfrm>
            <a:prstGeom prst="ellipse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3"/>
            <p:cNvSpPr/>
            <p:nvPr/>
          </p:nvSpPr>
          <p:spPr>
            <a:xfrm>
              <a:off x="2537675" y="1152475"/>
              <a:ext cx="1419300" cy="1419300"/>
            </a:xfrm>
            <a:prstGeom prst="ellipse">
              <a:avLst/>
            </a:prstGeom>
            <a:noFill/>
            <a:ln cap="flat" cmpd="sng" w="76200">
              <a:solidFill>
                <a:srgbClr val="FFFFF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3" name="Google Shape;493;p23"/>
          <p:cNvSpPr txBox="1"/>
          <p:nvPr/>
        </p:nvSpPr>
        <p:spPr>
          <a:xfrm>
            <a:off x="5275775" y="1166625"/>
            <a:ext cx="3868200" cy="37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Q: What is the minimum coverage of </a:t>
            </a:r>
            <a:r>
              <a:rPr i="1" lang="en" sz="1800">
                <a:solidFill>
                  <a:schemeClr val="dk2"/>
                </a:solidFill>
              </a:rPr>
              <a:t>E. coli</a:t>
            </a:r>
            <a:r>
              <a:rPr lang="en" sz="1800">
                <a:solidFill>
                  <a:schemeClr val="dk2"/>
                </a:solidFill>
              </a:rPr>
              <a:t> needed to ensure (statistically) that no bases are left unsequenced?</a:t>
            </a:r>
            <a:br>
              <a:rPr lang="en" sz="1800">
                <a:solidFill>
                  <a:schemeClr val="dk2"/>
                </a:solidFill>
              </a:rPr>
            </a:b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A: Pr(X &lt; </a:t>
            </a:r>
            <a:r>
              <a:rPr lang="en" sz="1800">
                <a:solidFill>
                  <a:schemeClr val="dk2"/>
                </a:solidFill>
              </a:rPr>
              <a:t>1/4</a:t>
            </a:r>
            <a:r>
              <a:rPr lang="en" sz="1800">
                <a:solidFill>
                  <a:schemeClr val="dk2"/>
                </a:solidFill>
              </a:rPr>
              <a:t>,000,000)</a:t>
            </a:r>
            <a:br>
              <a:rPr lang="en" sz="1800">
                <a:solidFill>
                  <a:schemeClr val="dk2"/>
                </a:solidFill>
              </a:rPr>
            </a:b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1/4E6 = C^0 * exp(-C)/0!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1/4E6 = 1 * exp(-C)/1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C = -ln(1/4E6)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C &gt; 15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94" name="Google Shape;49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492" y="3258175"/>
            <a:ext cx="2654383" cy="92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700" y="844100"/>
            <a:ext cx="3799120" cy="3834675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24"/>
          <p:cNvSpPr txBox="1"/>
          <p:nvPr/>
        </p:nvSpPr>
        <p:spPr>
          <a:xfrm>
            <a:off x="240050" y="4678775"/>
            <a:ext cx="38253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https://ngscc.blogspot.com/2012/06/kmer-rarefaction.html</a:t>
            </a:r>
            <a:endParaRPr/>
          </a:p>
        </p:txBody>
      </p:sp>
      <p:sp>
        <p:nvSpPr>
          <p:cNvPr id="501" name="Google Shape;501;p24"/>
          <p:cNvSpPr txBox="1"/>
          <p:nvPr>
            <p:ph type="title"/>
          </p:nvPr>
        </p:nvSpPr>
        <p:spPr>
          <a:xfrm>
            <a:off x="129675" y="216425"/>
            <a:ext cx="4344000" cy="8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Metagenome Coverage: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There’s always more k-mers?</a:t>
            </a:r>
            <a:endParaRPr/>
          </a:p>
        </p:txBody>
      </p:sp>
      <p:sp>
        <p:nvSpPr>
          <p:cNvPr id="502" name="Google Shape;502;p24"/>
          <p:cNvSpPr txBox="1"/>
          <p:nvPr/>
        </p:nvSpPr>
        <p:spPr>
          <a:xfrm>
            <a:off x="4896600" y="4537175"/>
            <a:ext cx="33264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Nonpareil-k, Rodriguez et al. 2018 </a:t>
            </a:r>
            <a:r>
              <a:rPr lang="en" sz="1100" u="sng">
                <a:solidFill>
                  <a:schemeClr val="hlink"/>
                </a:solidFill>
                <a:hlinkClick r:id="rId5"/>
              </a:rPr>
              <a:t>https://msystems.asm.org/content/3/3/e00039-18</a:t>
            </a:r>
            <a:endParaRPr/>
          </a:p>
        </p:txBody>
      </p:sp>
      <p:pic>
        <p:nvPicPr>
          <p:cNvPr id="503" name="Google Shape;50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3577" y="441350"/>
            <a:ext cx="4580026" cy="387802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24"/>
          <p:cNvSpPr txBox="1"/>
          <p:nvPr/>
        </p:nvSpPr>
        <p:spPr>
          <a:xfrm rot="5400000">
            <a:off x="8062950" y="4440575"/>
            <a:ext cx="17583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/>
              <a:t>to reach 95% coverage</a:t>
            </a:r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36"/>
            <a:ext cx="9144001" cy="3864429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25"/>
          <p:cNvSpPr txBox="1"/>
          <p:nvPr/>
        </p:nvSpPr>
        <p:spPr>
          <a:xfrm rot="-208">
            <a:off x="4183792" y="4754249"/>
            <a:ext cx="49602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Xiao et al. 2016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https://www.nature.com/articles/nmicrobiol2016161</a:t>
            </a:r>
            <a:endParaRPr/>
          </a:p>
        </p:txBody>
      </p:sp>
      <p:sp>
        <p:nvSpPr>
          <p:cNvPr id="511" name="Google Shape;51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Metagenome Coverage: Always more genes and taxa?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6"/>
          <p:cNvSpPr txBox="1"/>
          <p:nvPr>
            <p:ph idx="4294967295" type="body"/>
          </p:nvPr>
        </p:nvSpPr>
        <p:spPr>
          <a:xfrm>
            <a:off x="311700" y="1152475"/>
            <a:ext cx="3606300" cy="3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</a:rPr>
              <a:t>OLC: </a:t>
            </a:r>
            <a:r>
              <a:rPr b="1" lang="en" sz="1600">
                <a:solidFill>
                  <a:srgbClr val="000000"/>
                </a:solidFill>
              </a:rPr>
              <a:t>Overlap-Layout-Consensus</a:t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Originally designed for high quality long reads from Sanger sequencing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Used mostly for eukaryotes (?)</a:t>
            </a:r>
            <a:endParaRPr sz="16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MIRA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Celera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MaSuRCA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Newbler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Allora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Arachne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AMOS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Meraculous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Opera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6"/>
          <p:cNvSpPr txBox="1"/>
          <p:nvPr>
            <p:ph idx="4294967295" type="body"/>
          </p:nvPr>
        </p:nvSpPr>
        <p:spPr>
          <a:xfrm>
            <a:off x="4070400" y="1152475"/>
            <a:ext cx="2331600" cy="38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</a:rPr>
              <a:t>de Bruijn Graph</a:t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Optimized for high-ish quality short reads from Illumina sequencing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Used for prokaryotes and metagenomes</a:t>
            </a:r>
            <a:endParaRPr sz="1600"/>
          </a:p>
          <a:p>
            <a:pPr indent="-3111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oto Sans Symbols"/>
              <a:buChar char="●"/>
            </a:pPr>
            <a:r>
              <a:rPr b="1" lang="en" sz="1300"/>
              <a:t>SPAdes</a:t>
            </a:r>
            <a:endParaRPr b="1"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oto Sans Symbols"/>
              <a:buChar char="●"/>
            </a:pPr>
            <a:r>
              <a:rPr b="1" lang="en" sz="1300"/>
              <a:t>MegaHIT</a:t>
            </a:r>
            <a:endParaRPr b="1"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IDBA</a:t>
            </a:r>
            <a:endParaRPr b="1"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Minia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oto Sans Symbols"/>
              <a:buChar char="●"/>
            </a:pPr>
            <a:r>
              <a:rPr lang="en" sz="1300"/>
              <a:t>Ray Meta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oto Sans Symbols"/>
              <a:buChar char="●"/>
            </a:pPr>
            <a:r>
              <a:rPr lang="en" sz="1300"/>
              <a:t>SOAPdenovo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oto Sans Symbols"/>
              <a:buChar char="●"/>
            </a:pPr>
            <a:r>
              <a:rPr lang="en" sz="1300"/>
              <a:t>Velvet/Velour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oto Sans Symbols"/>
              <a:buChar char="●"/>
            </a:pPr>
            <a:r>
              <a:rPr lang="en" sz="1300"/>
              <a:t>ABySS</a:t>
            </a:r>
            <a:endParaRPr sz="1300"/>
          </a:p>
        </p:txBody>
      </p:sp>
      <p:sp>
        <p:nvSpPr>
          <p:cNvPr id="519" name="Google Shape;519;p26"/>
          <p:cNvSpPr txBox="1"/>
          <p:nvPr>
            <p:ph idx="4294967295" type="body"/>
          </p:nvPr>
        </p:nvSpPr>
        <p:spPr>
          <a:xfrm>
            <a:off x="6554400" y="1152475"/>
            <a:ext cx="252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</a:rPr>
              <a:t>Long-read assemblers</a:t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Optimized for low quality long reads from PacBio/Nanopore sequencing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oto Sans Symbols"/>
              <a:buChar char="●"/>
            </a:pPr>
            <a:r>
              <a:rPr lang="en" sz="1600"/>
              <a:t>Canu (Celera fork)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Char char="●"/>
            </a:pPr>
            <a:r>
              <a:rPr lang="en" sz="1600"/>
              <a:t>Flye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Char char="●"/>
            </a:pPr>
            <a:r>
              <a:rPr lang="en" sz="1600"/>
              <a:t>Miniasm/Minipolish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Char char="●"/>
            </a:pPr>
            <a:r>
              <a:rPr lang="en" sz="1600"/>
              <a:t>Raven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Char char="●"/>
            </a:pPr>
            <a:r>
              <a:rPr lang="en" sz="1600"/>
              <a:t>Redbean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Char char="●"/>
            </a:pPr>
            <a:r>
              <a:rPr lang="en" sz="1600"/>
              <a:t>Shasta</a:t>
            </a:r>
            <a:endParaRPr sz="1600"/>
          </a:p>
        </p:txBody>
      </p:sp>
      <p:sp>
        <p:nvSpPr>
          <p:cNvPr id="520" name="Google Shape;52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Sequence Assembly Methods: Software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Sequence Assembly Methods: Software Comparison</a:t>
            </a:r>
            <a:endParaRPr/>
          </a:p>
        </p:txBody>
      </p:sp>
      <p:sp>
        <p:nvSpPr>
          <p:cNvPr id="526" name="Google Shape;526;p27"/>
          <p:cNvSpPr txBox="1"/>
          <p:nvPr/>
        </p:nvSpPr>
        <p:spPr>
          <a:xfrm>
            <a:off x="5143500" y="4862550"/>
            <a:ext cx="50247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Vollmers et al. 2017</a:t>
            </a:r>
            <a:endParaRPr/>
          </a:p>
        </p:txBody>
      </p:sp>
      <p:pic>
        <p:nvPicPr>
          <p:cNvPr id="527" name="Google Shape;5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3422"/>
            <a:ext cx="9144002" cy="3731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Sequence Assembly Methods: Theory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533" name="Google Shape;5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9876" y="1246325"/>
            <a:ext cx="5164570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28"/>
          <p:cNvSpPr txBox="1"/>
          <p:nvPr/>
        </p:nvSpPr>
        <p:spPr>
          <a:xfrm>
            <a:off x="4127650" y="4661000"/>
            <a:ext cx="20748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Schatz et al. 2010</a:t>
            </a:r>
            <a:endParaRPr/>
          </a:p>
        </p:txBody>
      </p:sp>
      <p:sp>
        <p:nvSpPr>
          <p:cNvPr id="535" name="Google Shape;535;p28"/>
          <p:cNvSpPr txBox="1"/>
          <p:nvPr/>
        </p:nvSpPr>
        <p:spPr>
          <a:xfrm>
            <a:off x="1471439" y="1487400"/>
            <a:ext cx="2165700" cy="226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R1: GACCTACA</a:t>
            </a:r>
            <a:endParaRPr b="1">
              <a:solidFill>
                <a:srgbClr val="1155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R2:  ACCTACAA</a:t>
            </a:r>
            <a:endParaRPr b="1">
              <a:solidFill>
                <a:srgbClr val="1155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R3:   CCTACAAG</a:t>
            </a:r>
            <a:endParaRPr b="1">
              <a:solidFill>
                <a:srgbClr val="1155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R4:    CTACAAGT</a:t>
            </a:r>
            <a:endParaRPr b="1">
              <a:solidFill>
                <a:srgbClr val="1155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 S: GACGTACA</a:t>
            </a:r>
            <a:endParaRPr b="1">
              <a:solidFill>
                <a:srgbClr val="E6913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A:     TACAAGTT</a:t>
            </a:r>
            <a:endParaRPr b="1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B:      ACAAGTTA</a:t>
            </a:r>
            <a:endParaRPr b="1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C:       CAAGTTAG</a:t>
            </a:r>
            <a:endParaRPr b="1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64D7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674EA7"/>
                </a:solidFill>
                <a:latin typeface="Courier New"/>
                <a:ea typeface="Courier New"/>
                <a:cs typeface="Courier New"/>
                <a:sym typeface="Courier New"/>
              </a:rPr>
              <a:t>X:     TACAAGTC</a:t>
            </a:r>
            <a:endParaRPr b="1">
              <a:solidFill>
                <a:srgbClr val="674EA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74EA7"/>
                </a:solidFill>
                <a:latin typeface="Courier New"/>
                <a:ea typeface="Courier New"/>
                <a:cs typeface="Courier New"/>
                <a:sym typeface="Courier New"/>
              </a:rPr>
              <a:t> Y:      ACAAGTCC</a:t>
            </a:r>
            <a:endParaRPr b="1">
              <a:solidFill>
                <a:srgbClr val="674EA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74EA7"/>
                </a:solidFill>
                <a:latin typeface="Courier New"/>
                <a:ea typeface="Courier New"/>
                <a:cs typeface="Courier New"/>
                <a:sym typeface="Courier New"/>
              </a:rPr>
              <a:t> Z:       CAAGTCCG</a:t>
            </a:r>
            <a:endParaRPr b="1">
              <a:solidFill>
                <a:srgbClr val="674EA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36" name="Google Shape;536;p28"/>
          <p:cNvSpPr txBox="1"/>
          <p:nvPr/>
        </p:nvSpPr>
        <p:spPr>
          <a:xfrm>
            <a:off x="7434275" y="1341900"/>
            <a:ext cx="15453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/>
              <a:t>in overlap = 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nodes = 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edges = 17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singletons = 1</a:t>
            </a:r>
            <a:endParaRPr/>
          </a:p>
        </p:txBody>
      </p:sp>
      <p:sp>
        <p:nvSpPr>
          <p:cNvPr id="537" name="Google Shape;537;p28"/>
          <p:cNvSpPr txBox="1"/>
          <p:nvPr/>
        </p:nvSpPr>
        <p:spPr>
          <a:xfrm>
            <a:off x="7434275" y="3417700"/>
            <a:ext cx="15453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</a:t>
            </a:r>
            <a:r>
              <a:rPr lang="en"/>
              <a:t> = 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nodes = 18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edges = 18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singletons = 0</a:t>
            </a:r>
            <a:endParaRPr/>
          </a:p>
        </p:txBody>
      </p:sp>
      <p:sp>
        <p:nvSpPr>
          <p:cNvPr id="538" name="Google Shape;538;p28"/>
          <p:cNvSpPr/>
          <p:nvPr/>
        </p:nvSpPr>
        <p:spPr>
          <a:xfrm>
            <a:off x="2474400" y="4515050"/>
            <a:ext cx="335100" cy="291900"/>
          </a:xfrm>
          <a:prstGeom prst="ellipse">
            <a:avLst/>
          </a:prstGeom>
          <a:solidFill>
            <a:srgbClr val="F6B26B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9" name="Google Shape;539;p28"/>
          <p:cNvCxnSpPr/>
          <p:nvPr/>
        </p:nvCxnSpPr>
        <p:spPr>
          <a:xfrm>
            <a:off x="2269200" y="4408725"/>
            <a:ext cx="205200" cy="17280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0" name="Google Shape;540;p28"/>
          <p:cNvSpPr txBox="1"/>
          <p:nvPr/>
        </p:nvSpPr>
        <p:spPr>
          <a:xfrm>
            <a:off x="2398200" y="4515050"/>
            <a:ext cx="486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ACG</a:t>
            </a:r>
            <a:endParaRPr b="1" sz="1000"/>
          </a:p>
        </p:txBody>
      </p:sp>
      <p:sp>
        <p:nvSpPr>
          <p:cNvPr id="541" name="Google Shape;541;p28"/>
          <p:cNvSpPr/>
          <p:nvPr/>
        </p:nvSpPr>
        <p:spPr>
          <a:xfrm>
            <a:off x="2928350" y="4515050"/>
            <a:ext cx="335100" cy="291900"/>
          </a:xfrm>
          <a:prstGeom prst="ellipse">
            <a:avLst/>
          </a:prstGeom>
          <a:solidFill>
            <a:srgbClr val="F6B26B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28"/>
          <p:cNvSpPr/>
          <p:nvPr/>
        </p:nvSpPr>
        <p:spPr>
          <a:xfrm>
            <a:off x="3382300" y="4515050"/>
            <a:ext cx="335100" cy="291900"/>
          </a:xfrm>
          <a:prstGeom prst="ellipse">
            <a:avLst/>
          </a:prstGeom>
          <a:solidFill>
            <a:srgbClr val="F6B26B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28"/>
          <p:cNvSpPr txBox="1"/>
          <p:nvPr/>
        </p:nvSpPr>
        <p:spPr>
          <a:xfrm>
            <a:off x="2858663" y="4515050"/>
            <a:ext cx="486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CGT</a:t>
            </a:r>
            <a:endParaRPr b="1" sz="1000"/>
          </a:p>
        </p:txBody>
      </p:sp>
      <p:sp>
        <p:nvSpPr>
          <p:cNvPr id="544" name="Google Shape;544;p28"/>
          <p:cNvSpPr txBox="1"/>
          <p:nvPr/>
        </p:nvSpPr>
        <p:spPr>
          <a:xfrm>
            <a:off x="3307300" y="4515050"/>
            <a:ext cx="486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GTA</a:t>
            </a:r>
            <a:endParaRPr b="1" sz="1000"/>
          </a:p>
        </p:txBody>
      </p:sp>
      <p:cxnSp>
        <p:nvCxnSpPr>
          <p:cNvPr id="545" name="Google Shape;545;p28"/>
          <p:cNvCxnSpPr/>
          <p:nvPr/>
        </p:nvCxnSpPr>
        <p:spPr>
          <a:xfrm>
            <a:off x="2782463" y="4661000"/>
            <a:ext cx="145500" cy="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6" name="Google Shape;546;p28"/>
          <p:cNvCxnSpPr/>
          <p:nvPr/>
        </p:nvCxnSpPr>
        <p:spPr>
          <a:xfrm>
            <a:off x="3239663" y="4661000"/>
            <a:ext cx="145500" cy="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7" name="Google Shape;547;p28"/>
          <p:cNvCxnSpPr/>
          <p:nvPr/>
        </p:nvCxnSpPr>
        <p:spPr>
          <a:xfrm flipH="1" rot="10800000">
            <a:off x="3773063" y="4430300"/>
            <a:ext cx="149400" cy="15450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8" name="Google Shape;548;p28"/>
          <p:cNvSpPr/>
          <p:nvPr/>
        </p:nvSpPr>
        <p:spPr>
          <a:xfrm>
            <a:off x="4777150" y="2571750"/>
            <a:ext cx="335100" cy="291900"/>
          </a:xfrm>
          <a:prstGeom prst="ellipse">
            <a:avLst/>
          </a:prstGeom>
          <a:solidFill>
            <a:srgbClr val="F6B26B"/>
          </a:solidFill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8"/>
          <p:cNvSpPr txBox="1"/>
          <p:nvPr/>
        </p:nvSpPr>
        <p:spPr>
          <a:xfrm>
            <a:off x="4788500" y="2571750"/>
            <a:ext cx="486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S</a:t>
            </a:r>
            <a:endParaRPr b="1"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5" name="Google Shape;555;p29"/>
          <p:cNvGrpSpPr/>
          <p:nvPr/>
        </p:nvGrpSpPr>
        <p:grpSpPr>
          <a:xfrm>
            <a:off x="5337120" y="1696650"/>
            <a:ext cx="1988700" cy="673695"/>
            <a:chOff x="4727520" y="2770200"/>
            <a:chExt cx="1988700" cy="898260"/>
          </a:xfrm>
        </p:grpSpPr>
        <p:sp>
          <p:nvSpPr>
            <p:cNvPr id="556" name="Google Shape;556;p29"/>
            <p:cNvSpPr/>
            <p:nvPr/>
          </p:nvSpPr>
          <p:spPr>
            <a:xfrm>
              <a:off x="5443560" y="3170160"/>
              <a:ext cx="550500" cy="93300"/>
            </a:xfrm>
            <a:prstGeom prst="rect">
              <a:avLst/>
            </a:prstGeom>
            <a:solidFill>
              <a:srgbClr val="0066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5078520" y="2976480"/>
              <a:ext cx="550500" cy="93300"/>
            </a:xfrm>
            <a:prstGeom prst="rect">
              <a:avLst/>
            </a:prstGeom>
            <a:solidFill>
              <a:srgbClr val="0066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4727520" y="2770200"/>
              <a:ext cx="550500" cy="93300"/>
            </a:xfrm>
            <a:prstGeom prst="rect">
              <a:avLst/>
            </a:prstGeom>
            <a:solidFill>
              <a:srgbClr val="0066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9" name="Google Shape;559;p29"/>
            <p:cNvGrpSpPr/>
            <p:nvPr/>
          </p:nvGrpSpPr>
          <p:grpSpPr>
            <a:xfrm>
              <a:off x="5105160" y="2858760"/>
              <a:ext cx="133560" cy="117600"/>
              <a:chOff x="5105160" y="2858760"/>
              <a:chExt cx="133560" cy="117600"/>
            </a:xfrm>
          </p:grpSpPr>
          <p:cxnSp>
            <p:nvCxnSpPr>
              <p:cNvPr id="560" name="Google Shape;560;p29"/>
              <p:cNvCxnSpPr/>
              <p:nvPr/>
            </p:nvCxnSpPr>
            <p:spPr>
              <a:xfrm>
                <a:off x="5105160" y="2858760"/>
                <a:ext cx="0" cy="117600"/>
              </a:xfrm>
              <a:prstGeom prst="straightConnector1">
                <a:avLst/>
              </a:prstGeom>
              <a:noFill/>
              <a:ln cap="flat" cmpd="sng" w="381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1" name="Google Shape;561;p29"/>
              <p:cNvCxnSpPr/>
              <p:nvPr/>
            </p:nvCxnSpPr>
            <p:spPr>
              <a:xfrm>
                <a:off x="5238720" y="2858760"/>
                <a:ext cx="0" cy="117600"/>
              </a:xfrm>
              <a:prstGeom prst="straightConnector1">
                <a:avLst/>
              </a:prstGeom>
              <a:noFill/>
              <a:ln cap="flat" cmpd="sng" w="381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2" name="Google Shape;562;p29"/>
              <p:cNvCxnSpPr/>
              <p:nvPr/>
            </p:nvCxnSpPr>
            <p:spPr>
              <a:xfrm>
                <a:off x="5171760" y="2858760"/>
                <a:ext cx="0" cy="117600"/>
              </a:xfrm>
              <a:prstGeom prst="straightConnector1">
                <a:avLst/>
              </a:prstGeom>
              <a:noFill/>
              <a:ln cap="flat" cmpd="sng" w="381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63" name="Google Shape;563;p29"/>
            <p:cNvGrpSpPr/>
            <p:nvPr/>
          </p:nvGrpSpPr>
          <p:grpSpPr>
            <a:xfrm>
              <a:off x="5472000" y="3052440"/>
              <a:ext cx="133200" cy="117600"/>
              <a:chOff x="5472000" y="3052440"/>
              <a:chExt cx="133200" cy="117600"/>
            </a:xfrm>
          </p:grpSpPr>
          <p:cxnSp>
            <p:nvCxnSpPr>
              <p:cNvPr id="564" name="Google Shape;564;p29"/>
              <p:cNvCxnSpPr/>
              <p:nvPr/>
            </p:nvCxnSpPr>
            <p:spPr>
              <a:xfrm>
                <a:off x="5472000" y="3052440"/>
                <a:ext cx="0" cy="117600"/>
              </a:xfrm>
              <a:prstGeom prst="straightConnector1">
                <a:avLst/>
              </a:prstGeom>
              <a:noFill/>
              <a:ln cap="flat" cmpd="sng" w="381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5" name="Google Shape;565;p29"/>
              <p:cNvCxnSpPr/>
              <p:nvPr/>
            </p:nvCxnSpPr>
            <p:spPr>
              <a:xfrm>
                <a:off x="5605200" y="3052440"/>
                <a:ext cx="0" cy="117600"/>
              </a:xfrm>
              <a:prstGeom prst="straightConnector1">
                <a:avLst/>
              </a:prstGeom>
              <a:noFill/>
              <a:ln cap="flat" cmpd="sng" w="381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6" name="Google Shape;566;p29"/>
              <p:cNvCxnSpPr/>
              <p:nvPr/>
            </p:nvCxnSpPr>
            <p:spPr>
              <a:xfrm>
                <a:off x="5538600" y="3052440"/>
                <a:ext cx="0" cy="117600"/>
              </a:xfrm>
              <a:prstGeom prst="straightConnector1">
                <a:avLst/>
              </a:prstGeom>
              <a:noFill/>
              <a:ln cap="flat" cmpd="sng" w="381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567" name="Google Shape;567;p29"/>
            <p:cNvSpPr/>
            <p:nvPr/>
          </p:nvSpPr>
          <p:spPr>
            <a:xfrm>
              <a:off x="5800680" y="3363840"/>
              <a:ext cx="550500" cy="93300"/>
            </a:xfrm>
            <a:prstGeom prst="rect">
              <a:avLst/>
            </a:prstGeom>
            <a:solidFill>
              <a:srgbClr val="0066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8" name="Google Shape;568;p29"/>
            <p:cNvGrpSpPr/>
            <p:nvPr/>
          </p:nvGrpSpPr>
          <p:grpSpPr>
            <a:xfrm>
              <a:off x="5829120" y="3246120"/>
              <a:ext cx="133200" cy="117600"/>
              <a:chOff x="5829120" y="3246120"/>
              <a:chExt cx="133200" cy="117600"/>
            </a:xfrm>
          </p:grpSpPr>
          <p:cxnSp>
            <p:nvCxnSpPr>
              <p:cNvPr id="569" name="Google Shape;569;p29"/>
              <p:cNvCxnSpPr/>
              <p:nvPr/>
            </p:nvCxnSpPr>
            <p:spPr>
              <a:xfrm>
                <a:off x="5829120" y="3246120"/>
                <a:ext cx="0" cy="117600"/>
              </a:xfrm>
              <a:prstGeom prst="straightConnector1">
                <a:avLst/>
              </a:prstGeom>
              <a:noFill/>
              <a:ln cap="flat" cmpd="sng" w="381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0" name="Google Shape;570;p29"/>
              <p:cNvCxnSpPr/>
              <p:nvPr/>
            </p:nvCxnSpPr>
            <p:spPr>
              <a:xfrm>
                <a:off x="5962320" y="3246120"/>
                <a:ext cx="0" cy="117600"/>
              </a:xfrm>
              <a:prstGeom prst="straightConnector1">
                <a:avLst/>
              </a:prstGeom>
              <a:noFill/>
              <a:ln cap="flat" cmpd="sng" w="381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1" name="Google Shape;571;p29"/>
              <p:cNvCxnSpPr/>
              <p:nvPr/>
            </p:nvCxnSpPr>
            <p:spPr>
              <a:xfrm>
                <a:off x="5895720" y="3246120"/>
                <a:ext cx="0" cy="117600"/>
              </a:xfrm>
              <a:prstGeom prst="straightConnector1">
                <a:avLst/>
              </a:prstGeom>
              <a:noFill/>
              <a:ln cap="flat" cmpd="sng" w="381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572" name="Google Shape;572;p29"/>
            <p:cNvSpPr/>
            <p:nvPr/>
          </p:nvSpPr>
          <p:spPr>
            <a:xfrm>
              <a:off x="6165720" y="3575160"/>
              <a:ext cx="550500" cy="93300"/>
            </a:xfrm>
            <a:prstGeom prst="rect">
              <a:avLst/>
            </a:prstGeom>
            <a:solidFill>
              <a:srgbClr val="0066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3" name="Google Shape;573;p29"/>
            <p:cNvGrpSpPr/>
            <p:nvPr/>
          </p:nvGrpSpPr>
          <p:grpSpPr>
            <a:xfrm>
              <a:off x="6194160" y="3457440"/>
              <a:ext cx="133560" cy="117300"/>
              <a:chOff x="6194160" y="3457440"/>
              <a:chExt cx="133560" cy="117300"/>
            </a:xfrm>
          </p:grpSpPr>
          <p:cxnSp>
            <p:nvCxnSpPr>
              <p:cNvPr id="574" name="Google Shape;574;p29"/>
              <p:cNvCxnSpPr/>
              <p:nvPr/>
            </p:nvCxnSpPr>
            <p:spPr>
              <a:xfrm>
                <a:off x="6194160" y="3457440"/>
                <a:ext cx="0" cy="117300"/>
              </a:xfrm>
              <a:prstGeom prst="straightConnector1">
                <a:avLst/>
              </a:prstGeom>
              <a:noFill/>
              <a:ln cap="flat" cmpd="sng" w="381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5" name="Google Shape;575;p29"/>
              <p:cNvCxnSpPr/>
              <p:nvPr/>
            </p:nvCxnSpPr>
            <p:spPr>
              <a:xfrm>
                <a:off x="6327720" y="3457440"/>
                <a:ext cx="0" cy="117300"/>
              </a:xfrm>
              <a:prstGeom prst="straightConnector1">
                <a:avLst/>
              </a:prstGeom>
              <a:noFill/>
              <a:ln cap="flat" cmpd="sng" w="381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6" name="Google Shape;576;p29"/>
              <p:cNvCxnSpPr/>
              <p:nvPr/>
            </p:nvCxnSpPr>
            <p:spPr>
              <a:xfrm>
                <a:off x="6260760" y="3457440"/>
                <a:ext cx="0" cy="117300"/>
              </a:xfrm>
              <a:prstGeom prst="straightConnector1">
                <a:avLst/>
              </a:prstGeom>
              <a:noFill/>
              <a:ln cap="flat" cmpd="sng" w="381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577" name="Google Shape;577;p29"/>
          <p:cNvSpPr/>
          <p:nvPr/>
        </p:nvSpPr>
        <p:spPr>
          <a:xfrm>
            <a:off x="5169726" y="1272850"/>
            <a:ext cx="29931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…GATCATACATTCACATACAC…</a:t>
            </a:r>
            <a:endParaRPr b="0" i="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29"/>
          <p:cNvSpPr/>
          <p:nvPr/>
        </p:nvSpPr>
        <p:spPr>
          <a:xfrm>
            <a:off x="5565346" y="2426450"/>
            <a:ext cx="34293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contiguous DNA fragment</a:t>
            </a:r>
            <a:endParaRPr b="0" i="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9" name="Google Shape;579;p29"/>
          <p:cNvGrpSpPr/>
          <p:nvPr/>
        </p:nvGrpSpPr>
        <p:grpSpPr>
          <a:xfrm>
            <a:off x="2081160" y="1610790"/>
            <a:ext cx="1590540" cy="1242855"/>
            <a:chOff x="2538360" y="2655720"/>
            <a:chExt cx="1590540" cy="1657140"/>
          </a:xfrm>
        </p:grpSpPr>
        <p:sp>
          <p:nvSpPr>
            <p:cNvPr id="580" name="Google Shape;580;p29"/>
            <p:cNvSpPr/>
            <p:nvPr/>
          </p:nvSpPr>
          <p:spPr>
            <a:xfrm>
              <a:off x="3224160" y="4219560"/>
              <a:ext cx="550500" cy="93300"/>
            </a:xfrm>
            <a:prstGeom prst="rect">
              <a:avLst/>
            </a:prstGeom>
            <a:solidFill>
              <a:srgbClr val="0066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9"/>
            <p:cNvSpPr/>
            <p:nvPr/>
          </p:nvSpPr>
          <p:spPr>
            <a:xfrm>
              <a:off x="3011400" y="2655720"/>
              <a:ext cx="550500" cy="93300"/>
            </a:xfrm>
            <a:prstGeom prst="rect">
              <a:avLst/>
            </a:prstGeom>
            <a:solidFill>
              <a:srgbClr val="0066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9"/>
            <p:cNvSpPr/>
            <p:nvPr/>
          </p:nvSpPr>
          <p:spPr>
            <a:xfrm>
              <a:off x="3359160" y="2855880"/>
              <a:ext cx="550500" cy="93300"/>
            </a:xfrm>
            <a:prstGeom prst="rect">
              <a:avLst/>
            </a:prstGeom>
            <a:solidFill>
              <a:srgbClr val="0066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83" name="Google Shape;583;p29"/>
            <p:cNvCxnSpPr/>
            <p:nvPr/>
          </p:nvCxnSpPr>
          <p:spPr>
            <a:xfrm>
              <a:off x="3393720" y="2743200"/>
              <a:ext cx="0" cy="117300"/>
            </a:xfrm>
            <a:prstGeom prst="straightConnector1">
              <a:avLst/>
            </a:prstGeom>
            <a:noFill/>
            <a:ln cap="flat" cmpd="sng" w="381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4" name="Google Shape;584;p29"/>
            <p:cNvCxnSpPr/>
            <p:nvPr/>
          </p:nvCxnSpPr>
          <p:spPr>
            <a:xfrm>
              <a:off x="3527280" y="2743200"/>
              <a:ext cx="0" cy="117300"/>
            </a:xfrm>
            <a:prstGeom prst="straightConnector1">
              <a:avLst/>
            </a:prstGeom>
            <a:noFill/>
            <a:ln cap="flat" cmpd="sng" w="381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5" name="Google Shape;585;p29"/>
            <p:cNvCxnSpPr/>
            <p:nvPr/>
          </p:nvCxnSpPr>
          <p:spPr>
            <a:xfrm>
              <a:off x="3460680" y="2743200"/>
              <a:ext cx="0" cy="117300"/>
            </a:xfrm>
            <a:prstGeom prst="straightConnector1">
              <a:avLst/>
            </a:prstGeom>
            <a:noFill/>
            <a:ln cap="flat" cmpd="sng" w="381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86" name="Google Shape;586;p29"/>
            <p:cNvSpPr/>
            <p:nvPr/>
          </p:nvSpPr>
          <p:spPr>
            <a:xfrm>
              <a:off x="2873520" y="4016520"/>
              <a:ext cx="550500" cy="93300"/>
            </a:xfrm>
            <a:prstGeom prst="rect">
              <a:avLst/>
            </a:prstGeom>
            <a:solidFill>
              <a:srgbClr val="0066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9"/>
            <p:cNvSpPr/>
            <p:nvPr/>
          </p:nvSpPr>
          <p:spPr>
            <a:xfrm>
              <a:off x="2538360" y="3809880"/>
              <a:ext cx="550500" cy="93300"/>
            </a:xfrm>
            <a:prstGeom prst="rect">
              <a:avLst/>
            </a:prstGeom>
            <a:solidFill>
              <a:srgbClr val="0066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8" name="Google Shape;588;p29"/>
            <p:cNvGrpSpPr/>
            <p:nvPr/>
          </p:nvGrpSpPr>
          <p:grpSpPr>
            <a:xfrm>
              <a:off x="2908080" y="3898800"/>
              <a:ext cx="133560" cy="117300"/>
              <a:chOff x="2908080" y="3898800"/>
              <a:chExt cx="133560" cy="117300"/>
            </a:xfrm>
          </p:grpSpPr>
          <p:cxnSp>
            <p:nvCxnSpPr>
              <p:cNvPr id="589" name="Google Shape;589;p29"/>
              <p:cNvCxnSpPr/>
              <p:nvPr/>
            </p:nvCxnSpPr>
            <p:spPr>
              <a:xfrm>
                <a:off x="2908080" y="3898800"/>
                <a:ext cx="0" cy="117300"/>
              </a:xfrm>
              <a:prstGeom prst="straightConnector1">
                <a:avLst/>
              </a:prstGeom>
              <a:noFill/>
              <a:ln cap="flat" cmpd="sng" w="381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90" name="Google Shape;590;p29"/>
              <p:cNvCxnSpPr/>
              <p:nvPr/>
            </p:nvCxnSpPr>
            <p:spPr>
              <a:xfrm>
                <a:off x="3041640" y="3898800"/>
                <a:ext cx="0" cy="117300"/>
              </a:xfrm>
              <a:prstGeom prst="straightConnector1">
                <a:avLst/>
              </a:prstGeom>
              <a:noFill/>
              <a:ln cap="flat" cmpd="sng" w="381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91" name="Google Shape;591;p29"/>
              <p:cNvCxnSpPr/>
              <p:nvPr/>
            </p:nvCxnSpPr>
            <p:spPr>
              <a:xfrm>
                <a:off x="2974680" y="3898800"/>
                <a:ext cx="0" cy="117300"/>
              </a:xfrm>
              <a:prstGeom prst="straightConnector1">
                <a:avLst/>
              </a:prstGeom>
              <a:noFill/>
              <a:ln cap="flat" cmpd="sng" w="381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92" name="Google Shape;592;p29"/>
            <p:cNvGrpSpPr/>
            <p:nvPr/>
          </p:nvGrpSpPr>
          <p:grpSpPr>
            <a:xfrm>
              <a:off x="2994120" y="3097080"/>
              <a:ext cx="914100" cy="293460"/>
              <a:chOff x="2994120" y="3097080"/>
              <a:chExt cx="914100" cy="293460"/>
            </a:xfrm>
          </p:grpSpPr>
          <p:sp>
            <p:nvSpPr>
              <p:cNvPr id="593" name="Google Shape;593;p29"/>
              <p:cNvSpPr/>
              <p:nvPr/>
            </p:nvSpPr>
            <p:spPr>
              <a:xfrm>
                <a:off x="2994120" y="3097080"/>
                <a:ext cx="550500" cy="93300"/>
              </a:xfrm>
              <a:prstGeom prst="rect">
                <a:avLst/>
              </a:prstGeom>
              <a:solidFill>
                <a:srgbClr val="0066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29"/>
              <p:cNvSpPr/>
              <p:nvPr/>
            </p:nvSpPr>
            <p:spPr>
              <a:xfrm>
                <a:off x="3357720" y="3297240"/>
                <a:ext cx="550500" cy="93300"/>
              </a:xfrm>
              <a:prstGeom prst="rect">
                <a:avLst/>
              </a:prstGeom>
              <a:solidFill>
                <a:srgbClr val="0066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95" name="Google Shape;595;p29"/>
              <p:cNvCxnSpPr/>
              <p:nvPr/>
            </p:nvCxnSpPr>
            <p:spPr>
              <a:xfrm>
                <a:off x="3376440" y="3184200"/>
                <a:ext cx="0" cy="117600"/>
              </a:xfrm>
              <a:prstGeom prst="straightConnector1">
                <a:avLst/>
              </a:prstGeom>
              <a:noFill/>
              <a:ln cap="flat" cmpd="sng" w="381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96" name="Google Shape;596;p29"/>
              <p:cNvCxnSpPr/>
              <p:nvPr/>
            </p:nvCxnSpPr>
            <p:spPr>
              <a:xfrm>
                <a:off x="3509640" y="3184200"/>
                <a:ext cx="0" cy="117600"/>
              </a:xfrm>
              <a:prstGeom prst="straightConnector1">
                <a:avLst/>
              </a:prstGeom>
              <a:noFill/>
              <a:ln cap="flat" cmpd="sng" w="381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97" name="Google Shape;597;p29"/>
              <p:cNvCxnSpPr/>
              <p:nvPr/>
            </p:nvCxnSpPr>
            <p:spPr>
              <a:xfrm>
                <a:off x="3443040" y="3184200"/>
                <a:ext cx="0" cy="117600"/>
              </a:xfrm>
              <a:prstGeom prst="straightConnector1">
                <a:avLst/>
              </a:prstGeom>
              <a:noFill/>
              <a:ln cap="flat" cmpd="sng" w="381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98" name="Google Shape;598;p29"/>
            <p:cNvGrpSpPr/>
            <p:nvPr/>
          </p:nvGrpSpPr>
          <p:grpSpPr>
            <a:xfrm>
              <a:off x="3214800" y="3571920"/>
              <a:ext cx="914100" cy="293460"/>
              <a:chOff x="3214800" y="3571920"/>
              <a:chExt cx="914100" cy="293460"/>
            </a:xfrm>
          </p:grpSpPr>
          <p:sp>
            <p:nvSpPr>
              <p:cNvPr id="599" name="Google Shape;599;p29"/>
              <p:cNvSpPr/>
              <p:nvPr/>
            </p:nvSpPr>
            <p:spPr>
              <a:xfrm>
                <a:off x="3214800" y="3571920"/>
                <a:ext cx="550500" cy="93300"/>
              </a:xfrm>
              <a:prstGeom prst="rect">
                <a:avLst/>
              </a:prstGeom>
              <a:solidFill>
                <a:srgbClr val="0066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29"/>
              <p:cNvSpPr/>
              <p:nvPr/>
            </p:nvSpPr>
            <p:spPr>
              <a:xfrm>
                <a:off x="3578400" y="3772080"/>
                <a:ext cx="550500" cy="93300"/>
              </a:xfrm>
              <a:prstGeom prst="rect">
                <a:avLst/>
              </a:prstGeom>
              <a:solidFill>
                <a:srgbClr val="0066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01" name="Google Shape;601;p29"/>
              <p:cNvCxnSpPr/>
              <p:nvPr/>
            </p:nvCxnSpPr>
            <p:spPr>
              <a:xfrm>
                <a:off x="3597120" y="3659040"/>
                <a:ext cx="0" cy="117300"/>
              </a:xfrm>
              <a:prstGeom prst="straightConnector1">
                <a:avLst/>
              </a:prstGeom>
              <a:noFill/>
              <a:ln cap="flat" cmpd="sng" w="381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2" name="Google Shape;602;p29"/>
              <p:cNvCxnSpPr/>
              <p:nvPr/>
            </p:nvCxnSpPr>
            <p:spPr>
              <a:xfrm>
                <a:off x="3730320" y="3659040"/>
                <a:ext cx="0" cy="117300"/>
              </a:xfrm>
              <a:prstGeom prst="straightConnector1">
                <a:avLst/>
              </a:prstGeom>
              <a:noFill/>
              <a:ln cap="flat" cmpd="sng" w="381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3" name="Google Shape;603;p29"/>
              <p:cNvCxnSpPr/>
              <p:nvPr/>
            </p:nvCxnSpPr>
            <p:spPr>
              <a:xfrm>
                <a:off x="3663720" y="3659040"/>
                <a:ext cx="0" cy="117300"/>
              </a:xfrm>
              <a:prstGeom prst="straightConnector1">
                <a:avLst/>
              </a:prstGeom>
              <a:noFill/>
              <a:ln cap="flat" cmpd="sng" w="381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604" name="Google Shape;604;p29"/>
            <p:cNvGrpSpPr/>
            <p:nvPr/>
          </p:nvGrpSpPr>
          <p:grpSpPr>
            <a:xfrm>
              <a:off x="3259080" y="4101840"/>
              <a:ext cx="133200" cy="117600"/>
              <a:chOff x="3259080" y="4101840"/>
              <a:chExt cx="133200" cy="117600"/>
            </a:xfrm>
          </p:grpSpPr>
          <p:cxnSp>
            <p:nvCxnSpPr>
              <p:cNvPr id="605" name="Google Shape;605;p29"/>
              <p:cNvCxnSpPr/>
              <p:nvPr/>
            </p:nvCxnSpPr>
            <p:spPr>
              <a:xfrm>
                <a:off x="3259080" y="4101840"/>
                <a:ext cx="0" cy="117600"/>
              </a:xfrm>
              <a:prstGeom prst="straightConnector1">
                <a:avLst/>
              </a:prstGeom>
              <a:noFill/>
              <a:ln cap="flat" cmpd="sng" w="381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6" name="Google Shape;606;p29"/>
              <p:cNvCxnSpPr/>
              <p:nvPr/>
            </p:nvCxnSpPr>
            <p:spPr>
              <a:xfrm>
                <a:off x="3392280" y="4101840"/>
                <a:ext cx="0" cy="117600"/>
              </a:xfrm>
              <a:prstGeom prst="straightConnector1">
                <a:avLst/>
              </a:prstGeom>
              <a:noFill/>
              <a:ln cap="flat" cmpd="sng" w="381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7" name="Google Shape;607;p29"/>
              <p:cNvCxnSpPr/>
              <p:nvPr/>
            </p:nvCxnSpPr>
            <p:spPr>
              <a:xfrm>
                <a:off x="3325680" y="4101840"/>
                <a:ext cx="0" cy="117600"/>
              </a:xfrm>
              <a:prstGeom prst="straightConnector1">
                <a:avLst/>
              </a:prstGeom>
              <a:noFill/>
              <a:ln cap="flat" cmpd="sng" w="381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608" name="Google Shape;608;p29"/>
          <p:cNvSpPr/>
          <p:nvPr/>
        </p:nvSpPr>
        <p:spPr>
          <a:xfrm>
            <a:off x="214560" y="2675400"/>
            <a:ext cx="20694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individual sequencing reads</a:t>
            </a:r>
            <a:endParaRPr b="0" i="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9" name="Google Shape;609;p29"/>
          <p:cNvCxnSpPr/>
          <p:nvPr/>
        </p:nvCxnSpPr>
        <p:spPr>
          <a:xfrm flipH="1" rot="10800000">
            <a:off x="1706400" y="2540580"/>
            <a:ext cx="351000" cy="154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10" name="Google Shape;610;p29"/>
          <p:cNvSpPr/>
          <p:nvPr/>
        </p:nvSpPr>
        <p:spPr>
          <a:xfrm>
            <a:off x="3298674" y="2566850"/>
            <a:ext cx="8160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overlap</a:t>
            </a:r>
            <a:endParaRPr b="0" i="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1" name="Google Shape;611;p29"/>
          <p:cNvCxnSpPr/>
          <p:nvPr/>
        </p:nvCxnSpPr>
        <p:spPr>
          <a:xfrm flipH="1">
            <a:off x="3001680" y="2683500"/>
            <a:ext cx="351000" cy="52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12" name="Google Shape;612;p29"/>
          <p:cNvSpPr/>
          <p:nvPr/>
        </p:nvSpPr>
        <p:spPr>
          <a:xfrm>
            <a:off x="762120" y="4349970"/>
            <a:ext cx="6718800" cy="29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000" u="none" cap="none" strike="noStrike"/>
          </a:p>
        </p:txBody>
      </p:sp>
      <p:sp>
        <p:nvSpPr>
          <p:cNvPr id="613" name="Google Shape;613;p29"/>
          <p:cNvSpPr txBox="1"/>
          <p:nvPr/>
        </p:nvSpPr>
        <p:spPr>
          <a:xfrm>
            <a:off x="216100" y="3473575"/>
            <a:ext cx="7715400" cy="12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Assembly is greatly complicated by sequence heterogeneity and gaps in coverage due to undersampling.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Unassembled reads that do not find overlap are “singletons”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614" name="Google Shape;614;p29"/>
          <p:cNvSpPr/>
          <p:nvPr/>
        </p:nvSpPr>
        <p:spPr>
          <a:xfrm>
            <a:off x="4190925" y="1966625"/>
            <a:ext cx="750300" cy="29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Overlap-Layout-Consensus Assembly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0"/>
          <p:cNvSpPr/>
          <p:nvPr/>
        </p:nvSpPr>
        <p:spPr>
          <a:xfrm>
            <a:off x="6520915" y="4938610"/>
            <a:ext cx="2183400" cy="1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Flicek &amp; Birney (2009) Nature Methods </a:t>
            </a: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6:S6</a:t>
            </a:r>
            <a:endParaRPr b="0" i="0" sz="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30"/>
          <p:cNvSpPr/>
          <p:nvPr/>
        </p:nvSpPr>
        <p:spPr>
          <a:xfrm>
            <a:off x="214920" y="614790"/>
            <a:ext cx="185400" cy="97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0"/>
          <p:cNvSpPr/>
          <p:nvPr/>
        </p:nvSpPr>
        <p:spPr>
          <a:xfrm>
            <a:off x="324125" y="1245400"/>
            <a:ext cx="5488800" cy="31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142360" lvl="0" marL="168120" marR="0" rtl="0" algn="l">
              <a:lnSpc>
                <a:spcPct val="1443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i="0" lang="en" u="none" cap="none" strike="noStrike">
                <a:solidFill>
                  <a:srgbClr val="000000"/>
                </a:solidFill>
              </a:rPr>
              <a:t>Index k-mers in reads</a:t>
            </a:r>
            <a:endParaRPr/>
          </a:p>
          <a:p>
            <a:pPr indent="-317500" lvl="1" marL="914400" marR="0" rtl="0" algn="l">
              <a:lnSpc>
                <a:spcPct val="1443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/>
              <a:t>k = </a:t>
            </a:r>
            <a:r>
              <a:rPr i="0" lang="en" u="none" cap="none" strike="noStrike">
                <a:solidFill>
                  <a:srgbClr val="000000"/>
                </a:solidFill>
              </a:rPr>
              <a:t>2</a:t>
            </a:r>
            <a:r>
              <a:rPr lang="en"/>
              <a:t>1 </a:t>
            </a:r>
            <a:r>
              <a:rPr i="0" lang="en" u="none" cap="none" strike="noStrike">
                <a:solidFill>
                  <a:srgbClr val="000000"/>
                </a:solidFill>
              </a:rPr>
              <a:t>- </a:t>
            </a:r>
            <a:r>
              <a:rPr lang="en"/>
              <a:t>127 </a:t>
            </a:r>
            <a:r>
              <a:rPr i="0" lang="en" u="none" cap="none" strike="noStrike">
                <a:solidFill>
                  <a:srgbClr val="000000"/>
                </a:solidFill>
              </a:rPr>
              <a:t>is typical</a:t>
            </a:r>
            <a:endParaRPr i="0" u="none" cap="none" strike="noStrike"/>
          </a:p>
          <a:p>
            <a:pPr indent="-142360" lvl="0" marL="168120" marR="0" rtl="0" algn="l">
              <a:lnSpc>
                <a:spcPct val="1443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i="0" lang="en" u="none" cap="none" strike="noStrike">
                <a:solidFill>
                  <a:srgbClr val="000000"/>
                </a:solidFill>
              </a:rPr>
              <a:t>Collect k-mers into nodes</a:t>
            </a:r>
            <a:endParaRPr i="0" u="none" cap="none" strike="noStrike"/>
          </a:p>
          <a:p>
            <a:pPr indent="-142360" lvl="0" marL="168120" marR="0" rtl="0" algn="l">
              <a:lnSpc>
                <a:spcPct val="1443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i="0" lang="en" u="none" cap="none" strike="noStrike">
                <a:solidFill>
                  <a:srgbClr val="000000"/>
                </a:solidFill>
              </a:rPr>
              <a:t>Record coverage of each node</a:t>
            </a:r>
            <a:endParaRPr i="0" u="none" cap="none" strike="noStrike">
              <a:solidFill>
                <a:srgbClr val="000000"/>
              </a:solidFill>
            </a:endParaRPr>
          </a:p>
          <a:p>
            <a:pPr indent="-142360" lvl="0" marL="168120" marR="0" rtl="0" algn="l">
              <a:lnSpc>
                <a:spcPct val="144388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Rescue “mercy” k-mers that would be lost by coverage limits</a:t>
            </a:r>
            <a:endParaRPr/>
          </a:p>
          <a:p>
            <a:pPr indent="-142360" lvl="0" marL="168120" marR="0" rtl="0" algn="l">
              <a:lnSpc>
                <a:spcPct val="1443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lang="en"/>
              <a:t>Flag r</a:t>
            </a:r>
            <a:r>
              <a:rPr i="0" lang="en" u="none" cap="none" strike="noStrike">
                <a:solidFill>
                  <a:srgbClr val="000000"/>
                </a:solidFill>
              </a:rPr>
              <a:t>epeats and errors by anomalous coverage</a:t>
            </a:r>
            <a:endParaRPr/>
          </a:p>
          <a:p>
            <a:pPr indent="-142360" lvl="0" marL="168120" marR="0" rtl="0" algn="l">
              <a:lnSpc>
                <a:spcPct val="1443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i="0" lang="en" u="none" cap="none" strike="noStrike">
                <a:solidFill>
                  <a:srgbClr val="000000"/>
                </a:solidFill>
              </a:rPr>
              <a:t>Assemble prefix &amp; suffix nodes to create edges</a:t>
            </a:r>
            <a:endParaRPr i="0" u="none" cap="none" strike="noStrike"/>
          </a:p>
          <a:p>
            <a:pPr indent="-142360" lvl="0" marL="168120" marR="0" rtl="0" algn="l">
              <a:lnSpc>
                <a:spcPct val="1443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i="0" lang="en" u="none" cap="none" strike="noStrike">
                <a:solidFill>
                  <a:srgbClr val="000000"/>
                </a:solidFill>
              </a:rPr>
              <a:t>Simplify graph by collapsing nodes into linear</a:t>
            </a:r>
            <a:r>
              <a:rPr lang="en"/>
              <a:t> </a:t>
            </a:r>
            <a:r>
              <a:rPr i="0" lang="en" u="none" cap="none" strike="noStrike">
                <a:solidFill>
                  <a:srgbClr val="000000"/>
                </a:solidFill>
              </a:rPr>
              <a:t>stretches</a:t>
            </a:r>
            <a:endParaRPr i="0" u="none" cap="none" strike="noStrike"/>
          </a:p>
          <a:p>
            <a:pPr indent="-142360" lvl="0" marL="168120" marR="0" rtl="0" algn="l">
              <a:lnSpc>
                <a:spcPct val="1443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i="0" lang="en" u="none" cap="none" strike="noStrike">
                <a:solidFill>
                  <a:srgbClr val="000000"/>
                </a:solidFill>
              </a:rPr>
              <a:t>Find a path or trail that visits each edge once</a:t>
            </a:r>
            <a:endParaRPr i="0" u="none" cap="none" strike="noStrike"/>
          </a:p>
          <a:p>
            <a:pPr indent="-142360" lvl="0" marL="168120" marR="0" rtl="0" algn="l">
              <a:lnSpc>
                <a:spcPct val="1443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i="0" lang="en" u="none" cap="none" strike="noStrike">
                <a:solidFill>
                  <a:srgbClr val="000000"/>
                </a:solidFill>
              </a:rPr>
              <a:t>Traverse optimal path to reconstruct consensus</a:t>
            </a:r>
            <a:r>
              <a:rPr lang="en"/>
              <a:t> </a:t>
            </a:r>
            <a:r>
              <a:rPr i="0" lang="en" u="none" cap="none" strike="noStrike">
                <a:solidFill>
                  <a:srgbClr val="000000"/>
                </a:solidFill>
              </a:rPr>
              <a:t>sequence</a:t>
            </a:r>
            <a:endParaRPr i="0" u="none" cap="none" strike="noStrike"/>
          </a:p>
        </p:txBody>
      </p:sp>
      <p:pic>
        <p:nvPicPr>
          <p:cNvPr id="624" name="Google Shape;62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1513" y="0"/>
            <a:ext cx="3769262" cy="49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de Bruijn Graph Assembly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1"/>
          <p:cNvSpPr/>
          <p:nvPr/>
        </p:nvSpPr>
        <p:spPr>
          <a:xfrm>
            <a:off x="228300" y="1183675"/>
            <a:ext cx="4343700" cy="31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600" u="none" cap="none" strike="noStrike"/>
              <a:t>Long-read (multi-kbp) sequenc</a:t>
            </a:r>
            <a:r>
              <a:rPr lang="en" sz="1600"/>
              <a:t>es</a:t>
            </a:r>
            <a:r>
              <a:rPr i="0" lang="en" sz="1600" u="none" cap="none" strike="noStrike"/>
              <a:t> </a:t>
            </a:r>
            <a:r>
              <a:rPr lang="en" sz="1600"/>
              <a:t>from </a:t>
            </a:r>
            <a:r>
              <a:rPr i="0" lang="en" sz="1600" u="none" cap="none" strike="noStrike"/>
              <a:t>Nanopore</a:t>
            </a:r>
            <a:r>
              <a:rPr lang="en" sz="1600"/>
              <a:t> and</a:t>
            </a:r>
            <a:r>
              <a:rPr i="0" lang="en" sz="1600" u="none" cap="none" strike="noStrike"/>
              <a:t> PacB</a:t>
            </a:r>
            <a:r>
              <a:rPr lang="en" sz="1600"/>
              <a:t>io</a:t>
            </a:r>
            <a:r>
              <a:rPr i="0" lang="en" sz="1600" u="none" cap="none" strike="noStrike"/>
              <a:t> </a:t>
            </a:r>
            <a:r>
              <a:rPr lang="en" sz="1600"/>
              <a:t>suffer from high error rates, so two options for good assemblies:</a:t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" sz="1600"/>
              <a:t>Hybrid: Use long reads as scaffolds to resolve repeats from the short-read assembly</a:t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" sz="1600"/>
              <a:t>De novo: These methods use high coverage of long reads to resolve errors. Can also use short reads for ‘polishing’ completed assembly.</a:t>
            </a:r>
            <a:endParaRPr sz="1600"/>
          </a:p>
        </p:txBody>
      </p:sp>
      <p:pic>
        <p:nvPicPr>
          <p:cNvPr id="631" name="Google Shape;63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4454" y="-14046"/>
            <a:ext cx="3635599" cy="5023649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31"/>
          <p:cNvSpPr/>
          <p:nvPr/>
        </p:nvSpPr>
        <p:spPr>
          <a:xfrm>
            <a:off x="5586550" y="4902300"/>
            <a:ext cx="3994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u="none" cap="none" strike="noStrike">
                <a:solidFill>
                  <a:srgbClr val="000000"/>
                </a:solidFill>
              </a:rPr>
              <a:t>Magi et al (2018) Briefings in Bioinformatics</a:t>
            </a:r>
            <a:endParaRPr i="0" u="none" cap="none" strike="noStrike"/>
          </a:p>
        </p:txBody>
      </p:sp>
      <p:sp>
        <p:nvSpPr>
          <p:cNvPr id="633" name="Google Shape;63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Long-read Assembly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145225" y="1152475"/>
            <a:ext cx="40992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Sequence Assembly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Sequencing Diverse Samples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Sequencing Statistics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Assembly Paradigms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lphaLcPeriod"/>
            </a:pPr>
            <a:r>
              <a:rPr lang="en" sz="2000">
                <a:solidFill>
                  <a:schemeClr val="dk1"/>
                </a:solidFill>
              </a:rPr>
              <a:t>Overlap - Layout - Consensus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lphaLcPeriod"/>
            </a:pPr>
            <a:r>
              <a:rPr lang="en" sz="2000">
                <a:solidFill>
                  <a:schemeClr val="dk1"/>
                </a:solidFill>
              </a:rPr>
              <a:t>d</a:t>
            </a:r>
            <a:r>
              <a:rPr lang="en" sz="2000">
                <a:solidFill>
                  <a:schemeClr val="dk1"/>
                </a:solidFill>
              </a:rPr>
              <a:t>e Bruijn Graph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lphaLcPeriod"/>
            </a:pPr>
            <a:r>
              <a:rPr lang="en" sz="2000">
                <a:solidFill>
                  <a:schemeClr val="dk1"/>
                </a:solidFill>
              </a:rPr>
              <a:t>Long-read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lphaLcPeriod"/>
            </a:pPr>
            <a:r>
              <a:rPr lang="en" sz="2000">
                <a:solidFill>
                  <a:schemeClr val="dk1"/>
                </a:solidFill>
              </a:rPr>
              <a:t>Hybrid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Assembly Software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63" name="Google Shape;63;p14"/>
          <p:cNvSpPr txBox="1"/>
          <p:nvPr>
            <p:ph idx="4294967295" type="subTitle"/>
          </p:nvPr>
        </p:nvSpPr>
        <p:spPr>
          <a:xfrm>
            <a:off x="311700" y="309000"/>
            <a:ext cx="4099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666666"/>
                </a:solidFill>
              </a:rPr>
              <a:t>Metagenomics Lesson 5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4345" y="0"/>
            <a:ext cx="505206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2"/>
          <p:cNvSpPr/>
          <p:nvPr/>
        </p:nvSpPr>
        <p:spPr>
          <a:xfrm>
            <a:off x="291750" y="1220975"/>
            <a:ext cx="3922500" cy="3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333399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1" i="1" lang="en" sz="1800">
                <a:solidFill>
                  <a:srgbClr val="333399"/>
                </a:solidFill>
                <a:latin typeface="Calibri"/>
                <a:ea typeface="Calibri"/>
                <a:cs typeface="Calibri"/>
                <a:sym typeface="Calibri"/>
              </a:rPr>
              <a:t>arameterization + Iteration = Success!</a:t>
            </a:r>
            <a:endParaRPr b="1" sz="18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∙"/>
            </a:pP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minimum length of overlap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∙"/>
            </a:pP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k-mer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length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∙"/>
            </a:pP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mismatch penalties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∙"/>
            </a:pP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gap penalties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∙"/>
            </a:pP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minimum quality score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∙"/>
            </a:pP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contig merge stringency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∙"/>
            </a:pP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…and many more…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32"/>
          <p:cNvSpPr/>
          <p:nvPr/>
        </p:nvSpPr>
        <p:spPr>
          <a:xfrm>
            <a:off x="4572000" y="1220975"/>
            <a:ext cx="4375200" cy="26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latin typeface="Calibri"/>
                <a:ea typeface="Calibri"/>
                <a:cs typeface="Calibri"/>
                <a:sym typeface="Calibri"/>
              </a:rPr>
              <a:t>The output of assembly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programs</a:t>
            </a:r>
            <a:r>
              <a:rPr b="0" i="0" lang="en" sz="1800" u="none" cap="none" strike="noStrike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include </a:t>
            </a:r>
            <a:r>
              <a:rPr b="0" i="0" lang="en" sz="1800" u="none" cap="none" strike="noStrike">
                <a:latin typeface="Calibri"/>
                <a:ea typeface="Calibri"/>
                <a:cs typeface="Calibri"/>
                <a:sym typeface="Calibri"/>
              </a:rPr>
              <a:t>contig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s, </a:t>
            </a:r>
            <a:r>
              <a:rPr b="0" i="0" lang="en" sz="1800" u="none" cap="none" strike="noStrike">
                <a:latin typeface="Calibri"/>
                <a:ea typeface="Calibri"/>
                <a:cs typeface="Calibri"/>
                <a:sym typeface="Calibri"/>
              </a:rPr>
              <a:t>scaffold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s, and assembly graphs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If you’re doing genome sequencing,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latin typeface="Calibri"/>
                <a:ea typeface="Calibri"/>
                <a:cs typeface="Calibri"/>
                <a:sym typeface="Calibri"/>
              </a:rPr>
              <a:t>always look at your assembly graphs!</a:t>
            </a:r>
            <a:endParaRPr b="1" i="1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1" name="Google Shape;6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0726" y="2925802"/>
            <a:ext cx="3272501" cy="2147149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Meta/Genome Assembly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625" y="1152513"/>
            <a:ext cx="5143500" cy="39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727779"/>
            <a:ext cx="1571976" cy="10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6854" y="3257306"/>
            <a:ext cx="1307397" cy="1228676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33"/>
          <p:cNvSpPr txBox="1"/>
          <p:nvPr>
            <p:ph idx="1" type="body"/>
          </p:nvPr>
        </p:nvSpPr>
        <p:spPr>
          <a:xfrm>
            <a:off x="311700" y="1152475"/>
            <a:ext cx="2649000" cy="39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“Finishedness” (a term I made up) = size of largest connected component/total size of assembly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In real data, 30-40x coverage can be needed to get “perfect” assemblies due to sequencing error, biased library preparation methods, variations in DNA content due to exponential growth, or other mysterious reasons.</a:t>
            </a:r>
            <a:endParaRPr sz="1600"/>
          </a:p>
        </p:txBody>
      </p:sp>
      <p:sp>
        <p:nvSpPr>
          <p:cNvPr id="651" name="Google Shape;65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Genome Assembly: “Finishedness”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652" name="Google Shape;65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0522" y="1404726"/>
            <a:ext cx="1778675" cy="116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4"/>
          <p:cNvSpPr/>
          <p:nvPr/>
        </p:nvSpPr>
        <p:spPr>
          <a:xfrm>
            <a:off x="214925" y="115600"/>
            <a:ext cx="88728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2400" u="none" cap="none" strike="noStrike">
                <a:solidFill>
                  <a:srgbClr val="0000FF"/>
                </a:solidFill>
              </a:rPr>
              <a:t>de Bruijn Graph </a:t>
            </a:r>
            <a:r>
              <a:rPr lang="en" sz="2400">
                <a:solidFill>
                  <a:srgbClr val="0000FF"/>
                </a:solidFill>
              </a:rPr>
              <a:t>C</a:t>
            </a:r>
            <a:r>
              <a:rPr i="0" lang="en" sz="2400" u="none" cap="none" strike="noStrike">
                <a:solidFill>
                  <a:srgbClr val="0000FF"/>
                </a:solidFill>
              </a:rPr>
              <a:t>o-Assembly of </a:t>
            </a:r>
            <a:r>
              <a:rPr lang="en" sz="2400">
                <a:solidFill>
                  <a:srgbClr val="0000FF"/>
                </a:solidFill>
              </a:rPr>
              <a:t>Two Closely Related Genomes</a:t>
            </a:r>
            <a:endParaRPr i="0" sz="2400" u="none" cap="none" strike="noStrike">
              <a:solidFill>
                <a:srgbClr val="0000FF"/>
              </a:solidFill>
            </a:endParaRPr>
          </a:p>
        </p:txBody>
      </p:sp>
      <p:sp>
        <p:nvSpPr>
          <p:cNvPr id="659" name="Google Shape;659;p34"/>
          <p:cNvSpPr/>
          <p:nvPr/>
        </p:nvSpPr>
        <p:spPr>
          <a:xfrm>
            <a:off x="214920" y="614790"/>
            <a:ext cx="185400" cy="97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0" name="Google Shape;660;p34"/>
          <p:cNvPicPr preferRelativeResize="0"/>
          <p:nvPr/>
        </p:nvPicPr>
        <p:blipFill rotWithShape="1">
          <a:blip r:embed="rId3">
            <a:alphaModFix/>
          </a:blip>
          <a:srcRect b="43884" l="31222" r="10668" t="4505"/>
          <a:stretch/>
        </p:blipFill>
        <p:spPr>
          <a:xfrm rot="10800000">
            <a:off x="733824" y="614800"/>
            <a:ext cx="7401876" cy="445390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34"/>
          <p:cNvSpPr txBox="1"/>
          <p:nvPr/>
        </p:nvSpPr>
        <p:spPr>
          <a:xfrm>
            <a:off x="5795175" y="4786700"/>
            <a:ext cx="34578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Visualized in Bandage (Wick et al. 2015)</a:t>
            </a:r>
            <a:endParaRPr/>
          </a:p>
        </p:txBody>
      </p:sp>
      <p:sp>
        <p:nvSpPr>
          <p:cNvPr id="662" name="Google Shape;662;p34"/>
          <p:cNvSpPr txBox="1"/>
          <p:nvPr/>
        </p:nvSpPr>
        <p:spPr>
          <a:xfrm>
            <a:off x="0" y="1426350"/>
            <a:ext cx="2064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red = high coverage</a:t>
            </a:r>
            <a:endParaRPr b="1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black = low coverage</a:t>
            </a:r>
            <a:endParaRPr b="1"/>
          </a:p>
        </p:txBody>
      </p:sp>
      <p:pic>
        <p:nvPicPr>
          <p:cNvPr id="663" name="Google Shape;663;p34"/>
          <p:cNvPicPr preferRelativeResize="0"/>
          <p:nvPr/>
        </p:nvPicPr>
        <p:blipFill rotWithShape="1">
          <a:blip r:embed="rId4">
            <a:alphaModFix/>
          </a:blip>
          <a:srcRect b="0" l="19159" r="20094" t="0"/>
          <a:stretch/>
        </p:blipFill>
        <p:spPr>
          <a:xfrm>
            <a:off x="458765" y="2266950"/>
            <a:ext cx="1432236" cy="28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4"/>
          <p:cNvSpPr txBox="1"/>
          <p:nvPr/>
        </p:nvSpPr>
        <p:spPr>
          <a:xfrm>
            <a:off x="1285875" y="2820275"/>
            <a:ext cx="8646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bubble</a:t>
            </a:r>
            <a:endParaRPr b="1"/>
          </a:p>
        </p:txBody>
      </p:sp>
      <p:sp>
        <p:nvSpPr>
          <p:cNvPr id="665" name="Google Shape;665;p34"/>
          <p:cNvSpPr txBox="1"/>
          <p:nvPr/>
        </p:nvSpPr>
        <p:spPr>
          <a:xfrm>
            <a:off x="256325" y="2864600"/>
            <a:ext cx="5250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tip</a:t>
            </a:r>
            <a:endParaRPr b="1"/>
          </a:p>
        </p:txBody>
      </p:sp>
      <p:sp>
        <p:nvSpPr>
          <p:cNvPr id="666" name="Google Shape;666;p34"/>
          <p:cNvSpPr txBox="1"/>
          <p:nvPr/>
        </p:nvSpPr>
        <p:spPr>
          <a:xfrm>
            <a:off x="1567925" y="4150500"/>
            <a:ext cx="8646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bubble</a:t>
            </a:r>
            <a:endParaRPr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Google Shape;67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381000"/>
            <a:ext cx="3110923" cy="2668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7855" y="0"/>
            <a:ext cx="3045894" cy="29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3994" y="2755449"/>
            <a:ext cx="2323174" cy="222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8534" y="3081400"/>
            <a:ext cx="2421441" cy="206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21587" y="3081400"/>
            <a:ext cx="1786263" cy="190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21575" y="747882"/>
            <a:ext cx="1786275" cy="1823880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5"/>
          <p:cNvSpPr/>
          <p:nvPr/>
        </p:nvSpPr>
        <p:spPr>
          <a:xfrm>
            <a:off x="214926" y="115600"/>
            <a:ext cx="84513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Portraits from a 100 Mbp metagenome assembly</a:t>
            </a:r>
            <a:endParaRPr i="0" sz="2400" u="none" cap="none" strike="noStrike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Resources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683" name="Google Shape;683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Will Trimble: All kmers are not created equal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accent5"/>
                </a:solidFill>
                <a:hlinkClick r:id="rId3"/>
              </a:rPr>
              <a:t>https://www.slideshare.net/wltrimbl/all-kmers-are-not-created-equal-recognizing-the-signal-from-the-noise-in-largescale-metagenomes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Rob Edwards Genome Assembly videos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https://www.youtube.com/playlist?list=PLbHoaEmUsmfUXxTTGsL163rmeR8_qCY9F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Megahit definition of mercy k-mers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https://github.com/voutcn/megahit/issues/86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CAMI: Critical Assessment of Metagenome Interpretation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https://data.cami-challenge.org/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https://www.nature.com/articles/nmeth.4458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Demo 5.1 Genome Assembly using SPAdes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689" name="Google Shape;689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Binder for demo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https://mybinder.org/v2/gh/biovcnet/metagenomics-binder-assembly/master?urlpath=lab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Bash script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https://github.com/biovcnet/topic-metagenomics/blob/master/Lesson-5/Demo5.1_spades.sh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Google Shape;70;p15"/>
          <p:cNvCxnSpPr/>
          <p:nvPr/>
        </p:nvCxnSpPr>
        <p:spPr>
          <a:xfrm>
            <a:off x="4027320" y="349422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" name="Google Shape;71;p15"/>
          <p:cNvCxnSpPr/>
          <p:nvPr/>
        </p:nvCxnSpPr>
        <p:spPr>
          <a:xfrm>
            <a:off x="3646440" y="335139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" name="Google Shape;72;p15"/>
          <p:cNvCxnSpPr/>
          <p:nvPr/>
        </p:nvCxnSpPr>
        <p:spPr>
          <a:xfrm>
            <a:off x="4141800" y="422295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" name="Google Shape;73;p15"/>
          <p:cNvCxnSpPr/>
          <p:nvPr/>
        </p:nvCxnSpPr>
        <p:spPr>
          <a:xfrm>
            <a:off x="3665520" y="322260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" name="Google Shape;74;p15"/>
          <p:cNvCxnSpPr/>
          <p:nvPr/>
        </p:nvCxnSpPr>
        <p:spPr>
          <a:xfrm>
            <a:off x="4332240" y="400857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" name="Google Shape;75;p15"/>
          <p:cNvCxnSpPr/>
          <p:nvPr/>
        </p:nvCxnSpPr>
        <p:spPr>
          <a:xfrm>
            <a:off x="4446360" y="409416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" name="Google Shape;76;p15"/>
          <p:cNvCxnSpPr/>
          <p:nvPr/>
        </p:nvCxnSpPr>
        <p:spPr>
          <a:xfrm>
            <a:off x="4560840" y="367998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" name="Google Shape;77;p15"/>
          <p:cNvCxnSpPr/>
          <p:nvPr/>
        </p:nvCxnSpPr>
        <p:spPr>
          <a:xfrm>
            <a:off x="4560840" y="432285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" name="Google Shape;78;p15"/>
          <p:cNvCxnSpPr/>
          <p:nvPr/>
        </p:nvCxnSpPr>
        <p:spPr>
          <a:xfrm>
            <a:off x="4560840" y="353715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" name="Google Shape;79;p15"/>
          <p:cNvCxnSpPr/>
          <p:nvPr/>
        </p:nvCxnSpPr>
        <p:spPr>
          <a:xfrm>
            <a:off x="4674960" y="362274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" name="Google Shape;80;p15"/>
          <p:cNvCxnSpPr/>
          <p:nvPr/>
        </p:nvCxnSpPr>
        <p:spPr>
          <a:xfrm>
            <a:off x="3646440" y="377988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" name="Google Shape;81;p15"/>
          <p:cNvCxnSpPr/>
          <p:nvPr/>
        </p:nvCxnSpPr>
        <p:spPr>
          <a:xfrm>
            <a:off x="4789440" y="342267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" name="Google Shape;82;p15"/>
          <p:cNvCxnSpPr/>
          <p:nvPr/>
        </p:nvCxnSpPr>
        <p:spPr>
          <a:xfrm>
            <a:off x="4789440" y="385143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" name="Google Shape;83;p15"/>
          <p:cNvCxnSpPr/>
          <p:nvPr/>
        </p:nvCxnSpPr>
        <p:spPr>
          <a:xfrm>
            <a:off x="4789440" y="413709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" name="Google Shape;84;p15"/>
          <p:cNvCxnSpPr/>
          <p:nvPr/>
        </p:nvCxnSpPr>
        <p:spPr>
          <a:xfrm>
            <a:off x="5456160" y="320856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" name="Google Shape;85;p15"/>
          <p:cNvCxnSpPr/>
          <p:nvPr/>
        </p:nvCxnSpPr>
        <p:spPr>
          <a:xfrm>
            <a:off x="5570280" y="336570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" name="Google Shape;86;p15"/>
          <p:cNvCxnSpPr/>
          <p:nvPr/>
        </p:nvCxnSpPr>
        <p:spPr>
          <a:xfrm>
            <a:off x="5570280" y="350853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" name="Google Shape;87;p15"/>
          <p:cNvCxnSpPr/>
          <p:nvPr/>
        </p:nvCxnSpPr>
        <p:spPr>
          <a:xfrm>
            <a:off x="6046560" y="329415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" name="Google Shape;88;p15"/>
          <p:cNvCxnSpPr/>
          <p:nvPr/>
        </p:nvCxnSpPr>
        <p:spPr>
          <a:xfrm>
            <a:off x="5761080" y="300849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" name="Google Shape;89;p15"/>
          <p:cNvCxnSpPr/>
          <p:nvPr/>
        </p:nvCxnSpPr>
        <p:spPr>
          <a:xfrm>
            <a:off x="5570280" y="365136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" name="Google Shape;90;p15"/>
          <p:cNvCxnSpPr/>
          <p:nvPr/>
        </p:nvCxnSpPr>
        <p:spPr>
          <a:xfrm>
            <a:off x="5379840" y="357981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" name="Google Shape;91;p15"/>
          <p:cNvCxnSpPr/>
          <p:nvPr/>
        </p:nvCxnSpPr>
        <p:spPr>
          <a:xfrm>
            <a:off x="5875200" y="373695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" name="Google Shape;92;p15"/>
          <p:cNvCxnSpPr/>
          <p:nvPr/>
        </p:nvCxnSpPr>
        <p:spPr>
          <a:xfrm>
            <a:off x="5494320" y="309408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" name="Google Shape;93;p15"/>
          <p:cNvCxnSpPr/>
          <p:nvPr/>
        </p:nvCxnSpPr>
        <p:spPr>
          <a:xfrm>
            <a:off x="6065640" y="352284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" name="Google Shape;94;p15"/>
          <p:cNvCxnSpPr/>
          <p:nvPr/>
        </p:nvCxnSpPr>
        <p:spPr>
          <a:xfrm>
            <a:off x="6180120" y="360843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" name="Google Shape;95;p15"/>
          <p:cNvCxnSpPr/>
          <p:nvPr/>
        </p:nvCxnSpPr>
        <p:spPr>
          <a:xfrm>
            <a:off x="6294240" y="319425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" name="Google Shape;96;p15"/>
          <p:cNvCxnSpPr/>
          <p:nvPr/>
        </p:nvCxnSpPr>
        <p:spPr>
          <a:xfrm>
            <a:off x="6294240" y="383712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" name="Google Shape;97;p15"/>
          <p:cNvCxnSpPr/>
          <p:nvPr/>
        </p:nvCxnSpPr>
        <p:spPr>
          <a:xfrm>
            <a:off x="6294240" y="305115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" name="Google Shape;98;p15"/>
          <p:cNvCxnSpPr/>
          <p:nvPr/>
        </p:nvCxnSpPr>
        <p:spPr>
          <a:xfrm>
            <a:off x="6408720" y="313701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" name="Google Shape;99;p15"/>
          <p:cNvCxnSpPr/>
          <p:nvPr/>
        </p:nvCxnSpPr>
        <p:spPr>
          <a:xfrm>
            <a:off x="5379840" y="329415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" name="Google Shape;100;p15"/>
          <p:cNvCxnSpPr/>
          <p:nvPr/>
        </p:nvCxnSpPr>
        <p:spPr>
          <a:xfrm>
            <a:off x="6522840" y="293694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" name="Google Shape;101;p15"/>
          <p:cNvCxnSpPr/>
          <p:nvPr/>
        </p:nvCxnSpPr>
        <p:spPr>
          <a:xfrm>
            <a:off x="6522840" y="336570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" name="Google Shape;102;p15"/>
          <p:cNvCxnSpPr/>
          <p:nvPr/>
        </p:nvCxnSpPr>
        <p:spPr>
          <a:xfrm>
            <a:off x="6522840" y="365136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" name="Google Shape;103;p15"/>
          <p:cNvCxnSpPr/>
          <p:nvPr/>
        </p:nvCxnSpPr>
        <p:spPr>
          <a:xfrm>
            <a:off x="1950840" y="415140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" name="Google Shape;104;p15"/>
          <p:cNvCxnSpPr/>
          <p:nvPr/>
        </p:nvCxnSpPr>
        <p:spPr>
          <a:xfrm>
            <a:off x="2446200" y="430854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" name="Google Shape;105;p15"/>
          <p:cNvCxnSpPr/>
          <p:nvPr/>
        </p:nvCxnSpPr>
        <p:spPr>
          <a:xfrm>
            <a:off x="2065320" y="366567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" name="Google Shape;106;p15"/>
          <p:cNvCxnSpPr/>
          <p:nvPr/>
        </p:nvCxnSpPr>
        <p:spPr>
          <a:xfrm>
            <a:off x="2636640" y="409416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" name="Google Shape;107;p15"/>
          <p:cNvCxnSpPr/>
          <p:nvPr/>
        </p:nvCxnSpPr>
        <p:spPr>
          <a:xfrm>
            <a:off x="2751120" y="418002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" name="Google Shape;108;p15"/>
          <p:cNvCxnSpPr/>
          <p:nvPr/>
        </p:nvCxnSpPr>
        <p:spPr>
          <a:xfrm>
            <a:off x="2865240" y="376557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" name="Google Shape;109;p15"/>
          <p:cNvCxnSpPr/>
          <p:nvPr/>
        </p:nvCxnSpPr>
        <p:spPr>
          <a:xfrm>
            <a:off x="2865240" y="440871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" name="Google Shape;110;p15"/>
          <p:cNvCxnSpPr/>
          <p:nvPr/>
        </p:nvCxnSpPr>
        <p:spPr>
          <a:xfrm>
            <a:off x="2865240" y="362274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" name="Google Shape;111;p15"/>
          <p:cNvCxnSpPr/>
          <p:nvPr/>
        </p:nvCxnSpPr>
        <p:spPr>
          <a:xfrm>
            <a:off x="2979720" y="370860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" name="Google Shape;112;p15"/>
          <p:cNvCxnSpPr/>
          <p:nvPr/>
        </p:nvCxnSpPr>
        <p:spPr>
          <a:xfrm>
            <a:off x="1950840" y="350853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" name="Google Shape;113;p15"/>
          <p:cNvCxnSpPr/>
          <p:nvPr/>
        </p:nvCxnSpPr>
        <p:spPr>
          <a:xfrm>
            <a:off x="3093840" y="350853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" name="Google Shape;114;p15"/>
          <p:cNvCxnSpPr/>
          <p:nvPr/>
        </p:nvCxnSpPr>
        <p:spPr>
          <a:xfrm>
            <a:off x="3093840" y="393702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" name="Google Shape;115;p15"/>
          <p:cNvCxnSpPr/>
          <p:nvPr/>
        </p:nvCxnSpPr>
        <p:spPr>
          <a:xfrm>
            <a:off x="3093840" y="422295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" name="Google Shape;116;p15"/>
          <p:cNvCxnSpPr/>
          <p:nvPr/>
        </p:nvCxnSpPr>
        <p:spPr>
          <a:xfrm>
            <a:off x="5761080" y="386574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" name="Google Shape;117;p15"/>
          <p:cNvCxnSpPr/>
          <p:nvPr/>
        </p:nvCxnSpPr>
        <p:spPr>
          <a:xfrm>
            <a:off x="5570280" y="450861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" name="Google Shape;118;p15"/>
          <p:cNvCxnSpPr/>
          <p:nvPr/>
        </p:nvCxnSpPr>
        <p:spPr>
          <a:xfrm>
            <a:off x="5379840" y="443706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" name="Google Shape;119;p15"/>
          <p:cNvCxnSpPr/>
          <p:nvPr/>
        </p:nvCxnSpPr>
        <p:spPr>
          <a:xfrm>
            <a:off x="5875200" y="459420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0" name="Google Shape;120;p15"/>
          <p:cNvCxnSpPr/>
          <p:nvPr/>
        </p:nvCxnSpPr>
        <p:spPr>
          <a:xfrm>
            <a:off x="5494320" y="395133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1" name="Google Shape;121;p15"/>
          <p:cNvCxnSpPr/>
          <p:nvPr/>
        </p:nvCxnSpPr>
        <p:spPr>
          <a:xfrm>
            <a:off x="6065640" y="438009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" name="Google Shape;122;p15"/>
          <p:cNvCxnSpPr/>
          <p:nvPr/>
        </p:nvCxnSpPr>
        <p:spPr>
          <a:xfrm>
            <a:off x="6180120" y="446568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" name="Google Shape;123;p15"/>
          <p:cNvCxnSpPr/>
          <p:nvPr/>
        </p:nvCxnSpPr>
        <p:spPr>
          <a:xfrm>
            <a:off x="6294240" y="405150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" name="Google Shape;124;p15"/>
          <p:cNvCxnSpPr/>
          <p:nvPr/>
        </p:nvCxnSpPr>
        <p:spPr>
          <a:xfrm>
            <a:off x="6294240" y="469437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5" name="Google Shape;125;p15"/>
          <p:cNvCxnSpPr/>
          <p:nvPr/>
        </p:nvCxnSpPr>
        <p:spPr>
          <a:xfrm>
            <a:off x="6294240" y="390840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" name="Google Shape;126;p15"/>
          <p:cNvCxnSpPr/>
          <p:nvPr/>
        </p:nvCxnSpPr>
        <p:spPr>
          <a:xfrm>
            <a:off x="4122720" y="449430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" name="Google Shape;127;p15"/>
          <p:cNvCxnSpPr/>
          <p:nvPr/>
        </p:nvCxnSpPr>
        <p:spPr>
          <a:xfrm>
            <a:off x="5379840" y="415140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" name="Google Shape;128;p15"/>
          <p:cNvCxnSpPr/>
          <p:nvPr/>
        </p:nvCxnSpPr>
        <p:spPr>
          <a:xfrm>
            <a:off x="6522840" y="379419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" name="Google Shape;129;p15"/>
          <p:cNvCxnSpPr/>
          <p:nvPr/>
        </p:nvCxnSpPr>
        <p:spPr>
          <a:xfrm>
            <a:off x="6522840" y="422295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" name="Google Shape;130;p15"/>
          <p:cNvCxnSpPr/>
          <p:nvPr/>
        </p:nvCxnSpPr>
        <p:spPr>
          <a:xfrm>
            <a:off x="6522840" y="450861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" name="Google Shape;131;p15"/>
          <p:cNvCxnSpPr/>
          <p:nvPr/>
        </p:nvCxnSpPr>
        <p:spPr>
          <a:xfrm>
            <a:off x="3646440" y="263697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" name="Google Shape;132;p15"/>
          <p:cNvCxnSpPr/>
          <p:nvPr/>
        </p:nvCxnSpPr>
        <p:spPr>
          <a:xfrm>
            <a:off x="3760560" y="279411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" name="Google Shape;133;p15"/>
          <p:cNvCxnSpPr/>
          <p:nvPr/>
        </p:nvCxnSpPr>
        <p:spPr>
          <a:xfrm>
            <a:off x="3760560" y="293694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" name="Google Shape;134;p15"/>
          <p:cNvCxnSpPr/>
          <p:nvPr/>
        </p:nvCxnSpPr>
        <p:spPr>
          <a:xfrm>
            <a:off x="4236840" y="272256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" name="Google Shape;135;p15"/>
          <p:cNvCxnSpPr/>
          <p:nvPr/>
        </p:nvCxnSpPr>
        <p:spPr>
          <a:xfrm>
            <a:off x="3951360" y="2436900"/>
            <a:ext cx="615300" cy="0"/>
          </a:xfrm>
          <a:prstGeom prst="straightConnector1">
            <a:avLst/>
          </a:prstGeom>
          <a:noFill/>
          <a:ln cap="flat" cmpd="sng" w="38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" name="Google Shape;136;p15"/>
          <p:cNvCxnSpPr/>
          <p:nvPr/>
        </p:nvCxnSpPr>
        <p:spPr>
          <a:xfrm>
            <a:off x="3760560" y="307977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" name="Google Shape;137;p15"/>
          <p:cNvCxnSpPr/>
          <p:nvPr/>
        </p:nvCxnSpPr>
        <p:spPr>
          <a:xfrm>
            <a:off x="3570120" y="300849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" name="Google Shape;138;p15"/>
          <p:cNvCxnSpPr/>
          <p:nvPr/>
        </p:nvCxnSpPr>
        <p:spPr>
          <a:xfrm>
            <a:off x="4065480" y="316563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9" name="Google Shape;139;p15"/>
          <p:cNvCxnSpPr/>
          <p:nvPr/>
        </p:nvCxnSpPr>
        <p:spPr>
          <a:xfrm>
            <a:off x="3684600" y="252276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" name="Google Shape;140;p15"/>
          <p:cNvCxnSpPr/>
          <p:nvPr/>
        </p:nvCxnSpPr>
        <p:spPr>
          <a:xfrm>
            <a:off x="4255920" y="295125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" name="Google Shape;141;p15"/>
          <p:cNvCxnSpPr/>
          <p:nvPr/>
        </p:nvCxnSpPr>
        <p:spPr>
          <a:xfrm>
            <a:off x="4370400" y="303711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" name="Google Shape;142;p15"/>
          <p:cNvCxnSpPr/>
          <p:nvPr/>
        </p:nvCxnSpPr>
        <p:spPr>
          <a:xfrm>
            <a:off x="4484520" y="262266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" name="Google Shape;143;p15"/>
          <p:cNvCxnSpPr/>
          <p:nvPr/>
        </p:nvCxnSpPr>
        <p:spPr>
          <a:xfrm>
            <a:off x="4484520" y="326553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4" name="Google Shape;144;p15"/>
          <p:cNvCxnSpPr/>
          <p:nvPr/>
        </p:nvCxnSpPr>
        <p:spPr>
          <a:xfrm>
            <a:off x="4484520" y="247983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" name="Google Shape;145;p15"/>
          <p:cNvCxnSpPr/>
          <p:nvPr/>
        </p:nvCxnSpPr>
        <p:spPr>
          <a:xfrm>
            <a:off x="4599000" y="256542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" name="Google Shape;146;p15"/>
          <p:cNvCxnSpPr/>
          <p:nvPr/>
        </p:nvCxnSpPr>
        <p:spPr>
          <a:xfrm>
            <a:off x="3570120" y="272256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7" name="Google Shape;147;p15"/>
          <p:cNvCxnSpPr/>
          <p:nvPr/>
        </p:nvCxnSpPr>
        <p:spPr>
          <a:xfrm>
            <a:off x="4713120" y="236535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8" name="Google Shape;148;p15"/>
          <p:cNvCxnSpPr/>
          <p:nvPr/>
        </p:nvCxnSpPr>
        <p:spPr>
          <a:xfrm>
            <a:off x="4713120" y="279411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9" name="Google Shape;149;p15"/>
          <p:cNvCxnSpPr/>
          <p:nvPr/>
        </p:nvCxnSpPr>
        <p:spPr>
          <a:xfrm>
            <a:off x="4713120" y="307977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0" name="Google Shape;150;p15"/>
          <p:cNvCxnSpPr/>
          <p:nvPr/>
        </p:nvCxnSpPr>
        <p:spPr>
          <a:xfrm>
            <a:off x="1950840" y="322260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1" name="Google Shape;151;p15"/>
          <p:cNvCxnSpPr/>
          <p:nvPr/>
        </p:nvCxnSpPr>
        <p:spPr>
          <a:xfrm>
            <a:off x="1760400" y="315132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2" name="Google Shape;152;p15"/>
          <p:cNvCxnSpPr/>
          <p:nvPr/>
        </p:nvCxnSpPr>
        <p:spPr>
          <a:xfrm>
            <a:off x="2255760" y="330846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" name="Google Shape;153;p15"/>
          <p:cNvCxnSpPr/>
          <p:nvPr/>
        </p:nvCxnSpPr>
        <p:spPr>
          <a:xfrm>
            <a:off x="1874880" y="266559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4" name="Google Shape;154;p15"/>
          <p:cNvCxnSpPr/>
          <p:nvPr/>
        </p:nvCxnSpPr>
        <p:spPr>
          <a:xfrm>
            <a:off x="2446200" y="309408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5" name="Google Shape;155;p15"/>
          <p:cNvCxnSpPr/>
          <p:nvPr/>
        </p:nvCxnSpPr>
        <p:spPr>
          <a:xfrm>
            <a:off x="2560680" y="317994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6" name="Google Shape;156;p15"/>
          <p:cNvCxnSpPr/>
          <p:nvPr/>
        </p:nvCxnSpPr>
        <p:spPr>
          <a:xfrm>
            <a:off x="2674800" y="276549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" name="Google Shape;157;p15"/>
          <p:cNvCxnSpPr/>
          <p:nvPr/>
        </p:nvCxnSpPr>
        <p:spPr>
          <a:xfrm>
            <a:off x="2674800" y="340836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" name="Google Shape;158;p15"/>
          <p:cNvCxnSpPr/>
          <p:nvPr/>
        </p:nvCxnSpPr>
        <p:spPr>
          <a:xfrm>
            <a:off x="2674800" y="262266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9" name="Google Shape;159;p15"/>
          <p:cNvCxnSpPr/>
          <p:nvPr/>
        </p:nvCxnSpPr>
        <p:spPr>
          <a:xfrm>
            <a:off x="2789280" y="270825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0" name="Google Shape;160;p15"/>
          <p:cNvCxnSpPr/>
          <p:nvPr/>
        </p:nvCxnSpPr>
        <p:spPr>
          <a:xfrm>
            <a:off x="1760400" y="286566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" name="Google Shape;161;p15"/>
          <p:cNvCxnSpPr/>
          <p:nvPr/>
        </p:nvCxnSpPr>
        <p:spPr>
          <a:xfrm>
            <a:off x="2903400" y="250845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2" name="Google Shape;162;p15"/>
          <p:cNvCxnSpPr/>
          <p:nvPr/>
        </p:nvCxnSpPr>
        <p:spPr>
          <a:xfrm>
            <a:off x="2903400" y="293694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3" name="Google Shape;163;p15"/>
          <p:cNvCxnSpPr/>
          <p:nvPr/>
        </p:nvCxnSpPr>
        <p:spPr>
          <a:xfrm>
            <a:off x="2903400" y="322260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4" name="Google Shape;164;p15"/>
          <p:cNvCxnSpPr/>
          <p:nvPr/>
        </p:nvCxnSpPr>
        <p:spPr>
          <a:xfrm>
            <a:off x="7380360" y="3651360"/>
            <a:ext cx="615300" cy="0"/>
          </a:xfrm>
          <a:prstGeom prst="straightConnector1">
            <a:avLst/>
          </a:prstGeom>
          <a:noFill/>
          <a:ln cap="flat" cmpd="sng" w="38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5" name="Google Shape;165;p15"/>
          <p:cNvCxnSpPr/>
          <p:nvPr/>
        </p:nvCxnSpPr>
        <p:spPr>
          <a:xfrm>
            <a:off x="6999120" y="422295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6" name="Google Shape;166;p15"/>
          <p:cNvCxnSpPr/>
          <p:nvPr/>
        </p:nvCxnSpPr>
        <p:spPr>
          <a:xfrm>
            <a:off x="7494480" y="438009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" name="Google Shape;167;p15"/>
          <p:cNvCxnSpPr/>
          <p:nvPr/>
        </p:nvCxnSpPr>
        <p:spPr>
          <a:xfrm>
            <a:off x="7113600" y="373695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" name="Google Shape;168;p15"/>
          <p:cNvCxnSpPr/>
          <p:nvPr/>
        </p:nvCxnSpPr>
        <p:spPr>
          <a:xfrm>
            <a:off x="7684920" y="416571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9" name="Google Shape;169;p15"/>
          <p:cNvCxnSpPr/>
          <p:nvPr/>
        </p:nvCxnSpPr>
        <p:spPr>
          <a:xfrm>
            <a:off x="7799400" y="425130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0" name="Google Shape;170;p15"/>
          <p:cNvCxnSpPr/>
          <p:nvPr/>
        </p:nvCxnSpPr>
        <p:spPr>
          <a:xfrm>
            <a:off x="7913520" y="383712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1" name="Google Shape;171;p15"/>
          <p:cNvCxnSpPr/>
          <p:nvPr/>
        </p:nvCxnSpPr>
        <p:spPr>
          <a:xfrm>
            <a:off x="7913520" y="447999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2" name="Google Shape;172;p15"/>
          <p:cNvCxnSpPr/>
          <p:nvPr/>
        </p:nvCxnSpPr>
        <p:spPr>
          <a:xfrm>
            <a:off x="7913520" y="369429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3" name="Google Shape;173;p15"/>
          <p:cNvCxnSpPr/>
          <p:nvPr/>
        </p:nvCxnSpPr>
        <p:spPr>
          <a:xfrm>
            <a:off x="8028000" y="377988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4" name="Google Shape;174;p15"/>
          <p:cNvCxnSpPr/>
          <p:nvPr/>
        </p:nvCxnSpPr>
        <p:spPr>
          <a:xfrm>
            <a:off x="6999120" y="393702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5" name="Google Shape;175;p15"/>
          <p:cNvCxnSpPr/>
          <p:nvPr/>
        </p:nvCxnSpPr>
        <p:spPr>
          <a:xfrm>
            <a:off x="8142120" y="357981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6" name="Google Shape;176;p15"/>
          <p:cNvCxnSpPr/>
          <p:nvPr/>
        </p:nvCxnSpPr>
        <p:spPr>
          <a:xfrm>
            <a:off x="8142120" y="400857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7" name="Google Shape;177;p15"/>
          <p:cNvCxnSpPr/>
          <p:nvPr/>
        </p:nvCxnSpPr>
        <p:spPr>
          <a:xfrm>
            <a:off x="8142120" y="429423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8" name="Google Shape;178;p15"/>
          <p:cNvCxnSpPr/>
          <p:nvPr/>
        </p:nvCxnSpPr>
        <p:spPr>
          <a:xfrm>
            <a:off x="236520" y="386574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9" name="Google Shape;179;p15"/>
          <p:cNvCxnSpPr/>
          <p:nvPr/>
        </p:nvCxnSpPr>
        <p:spPr>
          <a:xfrm>
            <a:off x="731880" y="402288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0" name="Google Shape;180;p15"/>
          <p:cNvCxnSpPr/>
          <p:nvPr/>
        </p:nvCxnSpPr>
        <p:spPr>
          <a:xfrm>
            <a:off x="350640" y="338001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1" name="Google Shape;181;p15"/>
          <p:cNvCxnSpPr/>
          <p:nvPr/>
        </p:nvCxnSpPr>
        <p:spPr>
          <a:xfrm>
            <a:off x="922320" y="380850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2" name="Google Shape;182;p15"/>
          <p:cNvCxnSpPr/>
          <p:nvPr/>
        </p:nvCxnSpPr>
        <p:spPr>
          <a:xfrm>
            <a:off x="1036440" y="389436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3" name="Google Shape;183;p15"/>
          <p:cNvCxnSpPr/>
          <p:nvPr/>
        </p:nvCxnSpPr>
        <p:spPr>
          <a:xfrm>
            <a:off x="1150920" y="347991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4" name="Google Shape;184;p15"/>
          <p:cNvCxnSpPr/>
          <p:nvPr/>
        </p:nvCxnSpPr>
        <p:spPr>
          <a:xfrm>
            <a:off x="1150920" y="412278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" name="Google Shape;185;p15"/>
          <p:cNvCxnSpPr/>
          <p:nvPr/>
        </p:nvCxnSpPr>
        <p:spPr>
          <a:xfrm>
            <a:off x="1150920" y="333708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" name="Google Shape;186;p15"/>
          <p:cNvCxnSpPr/>
          <p:nvPr/>
        </p:nvCxnSpPr>
        <p:spPr>
          <a:xfrm>
            <a:off x="1265040" y="342267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7" name="Google Shape;187;p15"/>
          <p:cNvCxnSpPr/>
          <p:nvPr/>
        </p:nvCxnSpPr>
        <p:spPr>
          <a:xfrm>
            <a:off x="236520" y="357981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8" name="Google Shape;188;p15"/>
          <p:cNvCxnSpPr/>
          <p:nvPr/>
        </p:nvCxnSpPr>
        <p:spPr>
          <a:xfrm>
            <a:off x="1379520" y="322260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9" name="Google Shape;189;p15"/>
          <p:cNvCxnSpPr/>
          <p:nvPr/>
        </p:nvCxnSpPr>
        <p:spPr>
          <a:xfrm>
            <a:off x="1379520" y="365136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0" name="Google Shape;190;p15"/>
          <p:cNvCxnSpPr/>
          <p:nvPr/>
        </p:nvCxnSpPr>
        <p:spPr>
          <a:xfrm>
            <a:off x="1379520" y="393702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1" name="Google Shape;191;p15"/>
          <p:cNvCxnSpPr/>
          <p:nvPr/>
        </p:nvCxnSpPr>
        <p:spPr>
          <a:xfrm>
            <a:off x="712800" y="465144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2" name="Google Shape;192;p15"/>
          <p:cNvCxnSpPr/>
          <p:nvPr/>
        </p:nvCxnSpPr>
        <p:spPr>
          <a:xfrm>
            <a:off x="731880" y="452292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3" name="Google Shape;193;p15"/>
          <p:cNvCxnSpPr/>
          <p:nvPr/>
        </p:nvCxnSpPr>
        <p:spPr>
          <a:xfrm>
            <a:off x="1627200" y="483720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4" name="Google Shape;194;p15"/>
          <p:cNvCxnSpPr/>
          <p:nvPr/>
        </p:nvCxnSpPr>
        <p:spPr>
          <a:xfrm>
            <a:off x="1855800" y="472299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5" name="Google Shape;195;p15"/>
          <p:cNvCxnSpPr/>
          <p:nvPr/>
        </p:nvCxnSpPr>
        <p:spPr>
          <a:xfrm>
            <a:off x="1131840" y="446568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6" name="Google Shape;196;p15"/>
          <p:cNvCxnSpPr/>
          <p:nvPr/>
        </p:nvCxnSpPr>
        <p:spPr>
          <a:xfrm>
            <a:off x="1322280" y="425130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7" name="Google Shape;197;p15"/>
          <p:cNvCxnSpPr/>
          <p:nvPr/>
        </p:nvCxnSpPr>
        <p:spPr>
          <a:xfrm>
            <a:off x="1436760" y="4337160"/>
            <a:ext cx="615300" cy="0"/>
          </a:xfrm>
          <a:prstGeom prst="straightConnector1">
            <a:avLst/>
          </a:prstGeom>
          <a:noFill/>
          <a:ln cap="flat" cmpd="sng" w="38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8" name="Google Shape;198;p15"/>
          <p:cNvCxnSpPr/>
          <p:nvPr/>
        </p:nvCxnSpPr>
        <p:spPr>
          <a:xfrm>
            <a:off x="1550880" y="456585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9" name="Google Shape;199;p15"/>
          <p:cNvCxnSpPr/>
          <p:nvPr/>
        </p:nvCxnSpPr>
        <p:spPr>
          <a:xfrm>
            <a:off x="1779480" y="438009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0" name="Google Shape;200;p15"/>
          <p:cNvSpPr/>
          <p:nvPr/>
        </p:nvSpPr>
        <p:spPr>
          <a:xfrm>
            <a:off x="5761080" y="2865660"/>
            <a:ext cx="615300" cy="228300"/>
          </a:xfrm>
          <a:prstGeom prst="ellipse">
            <a:avLst/>
          </a:prstGeom>
          <a:noFill/>
          <a:ln cap="flat" cmpd="sng" w="38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5"/>
          <p:cNvSpPr/>
          <p:nvPr/>
        </p:nvSpPr>
        <p:spPr>
          <a:xfrm>
            <a:off x="4256280" y="2594310"/>
            <a:ext cx="615300" cy="228300"/>
          </a:xfrm>
          <a:prstGeom prst="ellipse">
            <a:avLst/>
          </a:prstGeom>
          <a:noFill/>
          <a:ln cap="flat" cmpd="sng" w="38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5"/>
          <p:cNvSpPr/>
          <p:nvPr/>
        </p:nvSpPr>
        <p:spPr>
          <a:xfrm>
            <a:off x="6066000" y="3165630"/>
            <a:ext cx="615300" cy="228300"/>
          </a:xfrm>
          <a:prstGeom prst="ellipse">
            <a:avLst/>
          </a:prstGeom>
          <a:noFill/>
          <a:ln cap="flat" cmpd="sng" w="38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5"/>
          <p:cNvSpPr/>
          <p:nvPr/>
        </p:nvSpPr>
        <p:spPr>
          <a:xfrm>
            <a:off x="5494320" y="3094350"/>
            <a:ext cx="615300" cy="228300"/>
          </a:xfrm>
          <a:prstGeom prst="ellipse">
            <a:avLst/>
          </a:prstGeom>
          <a:noFill/>
          <a:ln cap="flat" cmpd="sng" w="38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5"/>
          <p:cNvSpPr/>
          <p:nvPr/>
        </p:nvSpPr>
        <p:spPr>
          <a:xfrm>
            <a:off x="3780000" y="2808420"/>
            <a:ext cx="615300" cy="228300"/>
          </a:xfrm>
          <a:prstGeom prst="ellipse">
            <a:avLst/>
          </a:prstGeom>
          <a:noFill/>
          <a:ln cap="flat" cmpd="sng" w="38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5"/>
          <p:cNvSpPr/>
          <p:nvPr/>
        </p:nvSpPr>
        <p:spPr>
          <a:xfrm>
            <a:off x="3589560" y="2522760"/>
            <a:ext cx="615300" cy="228300"/>
          </a:xfrm>
          <a:prstGeom prst="ellipse">
            <a:avLst/>
          </a:prstGeom>
          <a:noFill/>
          <a:ln cap="flat" cmpd="sng" w="38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5"/>
          <p:cNvSpPr/>
          <p:nvPr/>
        </p:nvSpPr>
        <p:spPr>
          <a:xfrm>
            <a:off x="3970440" y="2308380"/>
            <a:ext cx="615300" cy="228300"/>
          </a:xfrm>
          <a:prstGeom prst="ellipse">
            <a:avLst/>
          </a:prstGeom>
          <a:noFill/>
          <a:ln cap="flat" cmpd="sng" w="38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5"/>
          <p:cNvSpPr/>
          <p:nvPr/>
        </p:nvSpPr>
        <p:spPr>
          <a:xfrm>
            <a:off x="5589720" y="3380010"/>
            <a:ext cx="615300" cy="228300"/>
          </a:xfrm>
          <a:prstGeom prst="ellipse">
            <a:avLst/>
          </a:prstGeom>
          <a:noFill/>
          <a:ln cap="flat" cmpd="sng" w="38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5"/>
          <p:cNvSpPr/>
          <p:nvPr/>
        </p:nvSpPr>
        <p:spPr>
          <a:xfrm>
            <a:off x="5780160" y="3737220"/>
            <a:ext cx="615300" cy="228300"/>
          </a:xfrm>
          <a:prstGeom prst="ellipse">
            <a:avLst/>
          </a:prstGeom>
          <a:noFill/>
          <a:ln cap="flat" cmpd="sng" w="38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5"/>
          <p:cNvSpPr/>
          <p:nvPr/>
        </p:nvSpPr>
        <p:spPr>
          <a:xfrm>
            <a:off x="5589720" y="3522840"/>
            <a:ext cx="615300" cy="228300"/>
          </a:xfrm>
          <a:prstGeom prst="ellipse">
            <a:avLst/>
          </a:prstGeom>
          <a:noFill/>
          <a:ln cap="flat" cmpd="sng" w="38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5"/>
          <p:cNvSpPr/>
          <p:nvPr/>
        </p:nvSpPr>
        <p:spPr>
          <a:xfrm>
            <a:off x="4065840" y="3380010"/>
            <a:ext cx="615300" cy="228300"/>
          </a:xfrm>
          <a:prstGeom prst="ellipse">
            <a:avLst/>
          </a:prstGeom>
          <a:noFill/>
          <a:ln cap="flat" cmpd="sng" w="38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5"/>
          <p:cNvSpPr/>
          <p:nvPr/>
        </p:nvSpPr>
        <p:spPr>
          <a:xfrm>
            <a:off x="1970280" y="3094350"/>
            <a:ext cx="615300" cy="228300"/>
          </a:xfrm>
          <a:prstGeom prst="ellipse">
            <a:avLst/>
          </a:prstGeom>
          <a:noFill/>
          <a:ln cap="flat" cmpd="sng" w="38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5"/>
          <p:cNvSpPr/>
          <p:nvPr/>
        </p:nvSpPr>
        <p:spPr>
          <a:xfrm>
            <a:off x="5589720" y="4380090"/>
            <a:ext cx="615300" cy="228300"/>
          </a:xfrm>
          <a:prstGeom prst="ellipse">
            <a:avLst/>
          </a:prstGeom>
          <a:noFill/>
          <a:ln cap="flat" cmpd="sng" w="38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5"/>
          <p:cNvSpPr/>
          <p:nvPr/>
        </p:nvSpPr>
        <p:spPr>
          <a:xfrm>
            <a:off x="7399440" y="3522840"/>
            <a:ext cx="615300" cy="228300"/>
          </a:xfrm>
          <a:prstGeom prst="ellipse">
            <a:avLst/>
          </a:prstGeom>
          <a:noFill/>
          <a:ln cap="flat" cmpd="sng" w="38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4" name="Google Shape;214;p15"/>
          <p:cNvCxnSpPr/>
          <p:nvPr/>
        </p:nvCxnSpPr>
        <p:spPr>
          <a:xfrm>
            <a:off x="1989000" y="375126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5" name="Google Shape;215;p15"/>
          <p:cNvCxnSpPr/>
          <p:nvPr/>
        </p:nvCxnSpPr>
        <p:spPr>
          <a:xfrm>
            <a:off x="1874880" y="395133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6" name="Google Shape;216;p15"/>
          <p:cNvCxnSpPr/>
          <p:nvPr/>
        </p:nvCxnSpPr>
        <p:spPr>
          <a:xfrm>
            <a:off x="2560680" y="453723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7" name="Google Shape;217;p15"/>
          <p:cNvCxnSpPr/>
          <p:nvPr/>
        </p:nvCxnSpPr>
        <p:spPr>
          <a:xfrm>
            <a:off x="2446200" y="473730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8" name="Google Shape;218;p15"/>
          <p:cNvCxnSpPr/>
          <p:nvPr/>
        </p:nvCxnSpPr>
        <p:spPr>
          <a:xfrm>
            <a:off x="3703680" y="446568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9" name="Google Shape;219;p15"/>
          <p:cNvCxnSpPr/>
          <p:nvPr/>
        </p:nvCxnSpPr>
        <p:spPr>
          <a:xfrm>
            <a:off x="3589200" y="466575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0" name="Google Shape;220;p15"/>
          <p:cNvCxnSpPr/>
          <p:nvPr/>
        </p:nvCxnSpPr>
        <p:spPr>
          <a:xfrm>
            <a:off x="3703680" y="389436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1" name="Google Shape;221;p15"/>
          <p:cNvCxnSpPr/>
          <p:nvPr/>
        </p:nvCxnSpPr>
        <p:spPr>
          <a:xfrm>
            <a:off x="3589200" y="409416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2" name="Google Shape;222;p15"/>
          <p:cNvSpPr/>
          <p:nvPr/>
        </p:nvSpPr>
        <p:spPr>
          <a:xfrm>
            <a:off x="160450" y="1219000"/>
            <a:ext cx="28248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u="none" cap="none" strike="noStrike">
                <a:solidFill>
                  <a:schemeClr val="dk2"/>
                </a:solidFill>
              </a:rPr>
              <a:t>Different colors correspond </a:t>
            </a:r>
            <a:endParaRPr i="0" u="none" cap="none" strike="noStrike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u="none" cap="none" strike="noStrike">
                <a:solidFill>
                  <a:schemeClr val="dk2"/>
                </a:solidFill>
              </a:rPr>
              <a:t>to different species:</a:t>
            </a:r>
            <a:br>
              <a:rPr b="1" i="0" lang="en" u="none" cap="none" strike="noStrike">
                <a:solidFill>
                  <a:schemeClr val="dk2"/>
                </a:solidFill>
              </a:rPr>
            </a:br>
            <a:endParaRPr i="0" u="none" cap="none" strike="noStrike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u="none" cap="none" strike="noStrike">
                <a:solidFill>
                  <a:schemeClr val="dk2"/>
                </a:solidFill>
              </a:rPr>
              <a:t>Do we have enough coverage to piece</a:t>
            </a:r>
            <a:r>
              <a:rPr b="1" lang="en">
                <a:solidFill>
                  <a:schemeClr val="dk2"/>
                </a:solidFill>
              </a:rPr>
              <a:t> t</a:t>
            </a:r>
            <a:r>
              <a:rPr b="1" i="0" lang="en" u="none" cap="none" strike="noStrike">
                <a:solidFill>
                  <a:schemeClr val="dk2"/>
                </a:solidFill>
              </a:rPr>
              <a:t>ogether a “red” genome?</a:t>
            </a:r>
            <a:endParaRPr i="0" u="none" cap="none" strike="noStrike">
              <a:solidFill>
                <a:schemeClr val="dk2"/>
              </a:solidFill>
            </a:endParaRPr>
          </a:p>
        </p:txBody>
      </p:sp>
      <p:sp>
        <p:nvSpPr>
          <p:cNvPr id="223" name="Google Shape;22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Working with Short-read Metagenomic Data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16"/>
          <p:cNvGrpSpPr/>
          <p:nvPr/>
        </p:nvGrpSpPr>
        <p:grpSpPr>
          <a:xfrm>
            <a:off x="3417120" y="1752510"/>
            <a:ext cx="1438200" cy="219030"/>
            <a:chOff x="3417120" y="2336680"/>
            <a:chExt cx="1438200" cy="292040"/>
          </a:xfrm>
        </p:grpSpPr>
        <p:cxnSp>
          <p:nvCxnSpPr>
            <p:cNvPr id="230" name="Google Shape;230;p16"/>
            <p:cNvCxnSpPr/>
            <p:nvPr/>
          </p:nvCxnSpPr>
          <p:spPr>
            <a:xfrm>
              <a:off x="3417120" y="2628720"/>
              <a:ext cx="14382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31" name="Google Shape;231;p16"/>
            <p:cNvSpPr/>
            <p:nvPr/>
          </p:nvSpPr>
          <p:spPr>
            <a:xfrm>
              <a:off x="3682800" y="2336680"/>
              <a:ext cx="961200" cy="22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genomic library</a:t>
              </a:r>
              <a:endParaRPr b="0" i="0" sz="9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2" name="Google Shape;232;p16"/>
          <p:cNvGrpSpPr/>
          <p:nvPr/>
        </p:nvGrpSpPr>
        <p:grpSpPr>
          <a:xfrm>
            <a:off x="447115" y="4342785"/>
            <a:ext cx="2859240" cy="484740"/>
            <a:chOff x="474840" y="4745880"/>
            <a:chExt cx="2859240" cy="646320"/>
          </a:xfrm>
        </p:grpSpPr>
        <p:grpSp>
          <p:nvGrpSpPr>
            <p:cNvPr id="233" name="Google Shape;233;p16"/>
            <p:cNvGrpSpPr/>
            <p:nvPr/>
          </p:nvGrpSpPr>
          <p:grpSpPr>
            <a:xfrm>
              <a:off x="474840" y="4815000"/>
              <a:ext cx="2859240" cy="577200"/>
              <a:chOff x="474840" y="4815000"/>
              <a:chExt cx="2859240" cy="577200"/>
            </a:xfrm>
          </p:grpSpPr>
          <p:sp>
            <p:nvSpPr>
              <p:cNvPr id="234" name="Google Shape;234;p16"/>
              <p:cNvSpPr/>
              <p:nvPr/>
            </p:nvSpPr>
            <p:spPr>
              <a:xfrm>
                <a:off x="517680" y="4815000"/>
                <a:ext cx="2816400" cy="57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10X coverage of species 1 </a:t>
                </a:r>
                <a:endParaRPr b="0" i="0" sz="1600" u="none" cap="none" strike="noStrike"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0.5X coverage of species 4 </a:t>
                </a:r>
                <a:endParaRPr b="0" i="0" sz="1600" u="none" cap="none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35" name="Google Shape;235;p16"/>
              <p:cNvGrpSpPr/>
              <p:nvPr/>
            </p:nvGrpSpPr>
            <p:grpSpPr>
              <a:xfrm>
                <a:off x="474840" y="4892400"/>
                <a:ext cx="73020" cy="392280"/>
                <a:chOff x="474840" y="4892400"/>
                <a:chExt cx="73020" cy="392280"/>
              </a:xfrm>
            </p:grpSpPr>
            <p:sp>
              <p:nvSpPr>
                <p:cNvPr id="236" name="Google Shape;236;p16"/>
                <p:cNvSpPr/>
                <p:nvPr/>
              </p:nvSpPr>
              <p:spPr>
                <a:xfrm>
                  <a:off x="475560" y="4892400"/>
                  <a:ext cx="72300" cy="1032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" name="Google Shape;237;p16"/>
                <p:cNvSpPr/>
                <p:nvPr/>
              </p:nvSpPr>
              <p:spPr>
                <a:xfrm>
                  <a:off x="474840" y="5181480"/>
                  <a:ext cx="72300" cy="1032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38" name="Google Shape;238;p16"/>
            <p:cNvSpPr/>
            <p:nvPr/>
          </p:nvSpPr>
          <p:spPr>
            <a:xfrm>
              <a:off x="811080" y="4745880"/>
              <a:ext cx="24285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39" name="Google Shape;239;p16"/>
          <p:cNvCxnSpPr/>
          <p:nvPr/>
        </p:nvCxnSpPr>
        <p:spPr>
          <a:xfrm>
            <a:off x="2853720" y="1084860"/>
            <a:ext cx="40926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0" name="Google Shape;240;p16"/>
          <p:cNvSpPr/>
          <p:nvPr/>
        </p:nvSpPr>
        <p:spPr>
          <a:xfrm>
            <a:off x="272750" y="2646558"/>
            <a:ext cx="16470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 dominant species</a:t>
            </a:r>
            <a:endParaRPr b="0" i="0" sz="13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1" name="Google Shape;241;p16"/>
          <p:cNvGrpSpPr/>
          <p:nvPr/>
        </p:nvGrpSpPr>
        <p:grpSpPr>
          <a:xfrm>
            <a:off x="2074675" y="2612338"/>
            <a:ext cx="6216900" cy="1141418"/>
            <a:chOff x="2074680" y="3483360"/>
            <a:chExt cx="6216900" cy="999840"/>
          </a:xfrm>
        </p:grpSpPr>
        <p:sp>
          <p:nvSpPr>
            <p:cNvPr id="242" name="Google Shape;242;p16"/>
            <p:cNvSpPr/>
            <p:nvPr/>
          </p:nvSpPr>
          <p:spPr>
            <a:xfrm>
              <a:off x="2074680" y="4118401"/>
              <a:ext cx="6216900" cy="36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8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Abundant species</a:t>
              </a:r>
              <a:r>
                <a:rPr b="0" i="0" lang="en" sz="18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en" sz="135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&gt;&gt;</a:t>
              </a:r>
              <a:r>
                <a:rPr b="0" i="0" lang="en" sz="13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r>
                <a:rPr b="0" i="0" lang="en" sz="1350" u="none" cap="none" strike="noStrike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moderately abundant species  </a:t>
              </a:r>
              <a:r>
                <a:rPr b="0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&gt;</a:t>
              </a:r>
              <a:r>
                <a:rPr b="0" i="0" lang="en" sz="13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r>
                <a:rPr b="0" i="0" lang="en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rare species</a:t>
              </a:r>
              <a:endParaRPr b="0" i="0" sz="9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3" name="Google Shape;243;p16"/>
            <p:cNvGrpSpPr/>
            <p:nvPr/>
          </p:nvGrpSpPr>
          <p:grpSpPr>
            <a:xfrm>
              <a:off x="2168640" y="3483360"/>
              <a:ext cx="5360880" cy="707400"/>
              <a:chOff x="2168640" y="3483360"/>
              <a:chExt cx="5360880" cy="707400"/>
            </a:xfrm>
          </p:grpSpPr>
          <p:sp>
            <p:nvSpPr>
              <p:cNvPr id="244" name="Google Shape;244;p16"/>
              <p:cNvSpPr/>
              <p:nvPr/>
            </p:nvSpPr>
            <p:spPr>
              <a:xfrm>
                <a:off x="2254320" y="3615120"/>
                <a:ext cx="5275200" cy="433200"/>
              </a:xfrm>
              <a:prstGeom prst="rtTriangle">
                <a:avLst/>
              </a:prstGeom>
              <a:solidFill>
                <a:srgbClr val="F8F8F8"/>
              </a:solidFill>
              <a:ln cap="flat" cmpd="sng" w="19075">
                <a:solidFill>
                  <a:srgbClr val="777777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6"/>
              <p:cNvSpPr/>
              <p:nvPr/>
            </p:nvSpPr>
            <p:spPr>
              <a:xfrm>
                <a:off x="2190240" y="3483360"/>
                <a:ext cx="495000" cy="70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" sz="4050" u="none" cap="none" strike="noStrike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G</a:t>
                </a:r>
                <a:endParaRPr b="0" i="0" sz="4050" u="none" cap="none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16"/>
              <p:cNvSpPr/>
              <p:nvPr/>
            </p:nvSpPr>
            <p:spPr>
              <a:xfrm>
                <a:off x="2637720" y="3580920"/>
                <a:ext cx="421800" cy="59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" sz="3300" u="none" cap="none" strike="noStrike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E</a:t>
                </a:r>
                <a:endParaRPr b="0" i="0" sz="3300" u="none" cap="none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16"/>
              <p:cNvSpPr/>
              <p:nvPr/>
            </p:nvSpPr>
            <p:spPr>
              <a:xfrm>
                <a:off x="3003120" y="3625560"/>
                <a:ext cx="440400" cy="54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" sz="3000" u="none" cap="none" strike="noStrike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N</a:t>
                </a:r>
                <a:endParaRPr b="0" i="0" sz="3000" u="none" cap="none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16"/>
              <p:cNvSpPr/>
              <p:nvPr/>
            </p:nvSpPr>
            <p:spPr>
              <a:xfrm>
                <a:off x="3351240" y="3642120"/>
                <a:ext cx="417300" cy="52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" sz="2850" u="none" cap="none" strike="noStrike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O</a:t>
                </a:r>
                <a:endParaRPr b="0" i="0" sz="2850" u="none" cap="none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16"/>
              <p:cNvSpPr/>
              <p:nvPr/>
            </p:nvSpPr>
            <p:spPr>
              <a:xfrm>
                <a:off x="3681720" y="3690360"/>
                <a:ext cx="429600" cy="45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" sz="2400" u="none" cap="none" strike="noStrike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M</a:t>
                </a:r>
                <a:endParaRPr b="0" i="0" sz="2400" u="none" cap="none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16"/>
              <p:cNvSpPr/>
              <p:nvPr/>
            </p:nvSpPr>
            <p:spPr>
              <a:xfrm>
                <a:off x="4552200" y="3764160"/>
                <a:ext cx="315300" cy="37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" sz="1879" u="none" cap="none" strike="noStrike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C</a:t>
                </a:r>
                <a:endParaRPr b="0" i="0" sz="1879" u="none" cap="none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16"/>
              <p:cNvSpPr/>
              <p:nvPr/>
            </p:nvSpPr>
            <p:spPr>
              <a:xfrm>
                <a:off x="4046040" y="3714120"/>
                <a:ext cx="3396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" sz="2180" u="none" cap="none" strike="noStrike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E</a:t>
                </a:r>
                <a:endParaRPr b="0" i="0" sz="2180" u="none" cap="none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16"/>
              <p:cNvSpPr/>
              <p:nvPr/>
            </p:nvSpPr>
            <p:spPr>
              <a:xfrm>
                <a:off x="4812480" y="3795120"/>
                <a:ext cx="318300" cy="34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" sz="1650" u="none" cap="none" strike="noStrike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O</a:t>
                </a:r>
                <a:endParaRPr b="0" i="0" sz="1650" u="none" cap="none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16"/>
              <p:cNvSpPr/>
              <p:nvPr/>
            </p:nvSpPr>
            <p:spPr>
              <a:xfrm>
                <a:off x="5069520" y="3831120"/>
                <a:ext cx="284700" cy="29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" sz="1350" u="none" cap="none" strike="noStrike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V</a:t>
                </a:r>
                <a:endParaRPr b="0" i="0" sz="1350" u="none" cap="none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16"/>
              <p:cNvSpPr/>
              <p:nvPr/>
            </p:nvSpPr>
            <p:spPr>
              <a:xfrm>
                <a:off x="5819400" y="3885840"/>
                <a:ext cx="252600" cy="22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" sz="900" u="none" cap="none" strike="noStrike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A</a:t>
                </a:r>
                <a:endParaRPr b="0" i="0" sz="900" u="none" cap="none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16"/>
              <p:cNvSpPr/>
              <p:nvPr/>
            </p:nvSpPr>
            <p:spPr>
              <a:xfrm>
                <a:off x="5577480" y="3867480"/>
                <a:ext cx="263400" cy="25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" sz="1050" u="none" cap="none" strike="noStrike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R</a:t>
                </a:r>
                <a:endParaRPr b="0" i="0" sz="1050" u="none" cap="none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16"/>
              <p:cNvSpPr/>
              <p:nvPr/>
            </p:nvSpPr>
            <p:spPr>
              <a:xfrm>
                <a:off x="5326560" y="3843000"/>
                <a:ext cx="269700" cy="27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E</a:t>
                </a:r>
                <a:endParaRPr b="0" i="0" sz="1200" u="none" cap="none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16"/>
              <p:cNvSpPr/>
              <p:nvPr/>
            </p:nvSpPr>
            <p:spPr>
              <a:xfrm>
                <a:off x="6051600" y="3902400"/>
                <a:ext cx="241800" cy="21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" sz="790" u="none" cap="none" strike="noStrike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G</a:t>
                </a:r>
                <a:endParaRPr b="0" i="0" sz="790" u="none" cap="none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16"/>
              <p:cNvSpPr/>
              <p:nvPr/>
            </p:nvSpPr>
            <p:spPr>
              <a:xfrm>
                <a:off x="6263280" y="3924360"/>
                <a:ext cx="225300" cy="18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" sz="600" u="none" cap="none" strike="noStrike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E</a:t>
                </a:r>
                <a:endParaRPr b="0" i="0" sz="600" u="none" cap="none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59" name="Google Shape;259;p16"/>
              <p:cNvCxnSpPr/>
              <p:nvPr/>
            </p:nvCxnSpPr>
            <p:spPr>
              <a:xfrm rot="10800000">
                <a:off x="2168640" y="3572160"/>
                <a:ext cx="0" cy="483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92929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</p:grpSp>
      </p:grpSp>
      <p:sp>
        <p:nvSpPr>
          <p:cNvPr id="260" name="Google Shape;260;p16"/>
          <p:cNvSpPr/>
          <p:nvPr/>
        </p:nvSpPr>
        <p:spPr>
          <a:xfrm>
            <a:off x="3711595" y="4394085"/>
            <a:ext cx="52698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000000"/>
                </a:solidFill>
              </a:rPr>
              <a:t>Abundant groups: Draft Genome Assembly Possible</a:t>
            </a:r>
            <a:endParaRPr i="0" sz="1600" u="none" cap="none" strike="noStrike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000000"/>
                </a:solidFill>
              </a:rPr>
              <a:t>Rare groups: Only Read-Based Analysis Possible</a:t>
            </a:r>
            <a:endParaRPr i="0" sz="1600" u="none" cap="none" strike="noStrike"/>
          </a:p>
        </p:txBody>
      </p:sp>
      <p:cxnSp>
        <p:nvCxnSpPr>
          <p:cNvPr id="261" name="Google Shape;261;p16"/>
          <p:cNvCxnSpPr/>
          <p:nvPr/>
        </p:nvCxnSpPr>
        <p:spPr>
          <a:xfrm>
            <a:off x="5073840" y="178929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2" name="Google Shape;262;p16"/>
          <p:cNvCxnSpPr/>
          <p:nvPr/>
        </p:nvCxnSpPr>
        <p:spPr>
          <a:xfrm>
            <a:off x="5187960" y="194643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3" name="Google Shape;263;p16"/>
          <p:cNvCxnSpPr/>
          <p:nvPr/>
        </p:nvCxnSpPr>
        <p:spPr>
          <a:xfrm>
            <a:off x="5187960" y="208926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4" name="Google Shape;264;p16"/>
          <p:cNvCxnSpPr/>
          <p:nvPr/>
        </p:nvCxnSpPr>
        <p:spPr>
          <a:xfrm>
            <a:off x="5664240" y="187488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5" name="Google Shape;265;p16"/>
          <p:cNvCxnSpPr/>
          <p:nvPr/>
        </p:nvCxnSpPr>
        <p:spPr>
          <a:xfrm>
            <a:off x="5378400" y="158922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6" name="Google Shape;266;p16"/>
          <p:cNvCxnSpPr/>
          <p:nvPr/>
        </p:nvCxnSpPr>
        <p:spPr>
          <a:xfrm>
            <a:off x="5187960" y="223209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7" name="Google Shape;267;p16"/>
          <p:cNvCxnSpPr/>
          <p:nvPr/>
        </p:nvCxnSpPr>
        <p:spPr>
          <a:xfrm>
            <a:off x="4997520" y="216081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8" name="Google Shape;268;p16"/>
          <p:cNvCxnSpPr/>
          <p:nvPr/>
        </p:nvCxnSpPr>
        <p:spPr>
          <a:xfrm>
            <a:off x="5492880" y="231795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9" name="Google Shape;269;p16"/>
          <p:cNvCxnSpPr/>
          <p:nvPr/>
        </p:nvCxnSpPr>
        <p:spPr>
          <a:xfrm>
            <a:off x="5112000" y="1674810"/>
            <a:ext cx="615300" cy="0"/>
          </a:xfrm>
          <a:prstGeom prst="straightConnector1">
            <a:avLst/>
          </a:prstGeom>
          <a:noFill/>
          <a:ln cap="flat" cmpd="sng" w="38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0" name="Google Shape;270;p16"/>
          <p:cNvCxnSpPr/>
          <p:nvPr/>
        </p:nvCxnSpPr>
        <p:spPr>
          <a:xfrm>
            <a:off x="5683320" y="210357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1" name="Google Shape;271;p16"/>
          <p:cNvCxnSpPr/>
          <p:nvPr/>
        </p:nvCxnSpPr>
        <p:spPr>
          <a:xfrm>
            <a:off x="5797800" y="2189160"/>
            <a:ext cx="615300" cy="0"/>
          </a:xfrm>
          <a:prstGeom prst="straightConnector1">
            <a:avLst/>
          </a:prstGeom>
          <a:noFill/>
          <a:ln cap="flat" cmpd="sng" w="38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2" name="Google Shape;272;p16"/>
          <p:cNvCxnSpPr/>
          <p:nvPr/>
        </p:nvCxnSpPr>
        <p:spPr>
          <a:xfrm>
            <a:off x="5911920" y="177498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3" name="Google Shape;273;p16"/>
          <p:cNvCxnSpPr/>
          <p:nvPr/>
        </p:nvCxnSpPr>
        <p:spPr>
          <a:xfrm>
            <a:off x="5911920" y="241785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4" name="Google Shape;274;p16"/>
          <p:cNvCxnSpPr/>
          <p:nvPr/>
        </p:nvCxnSpPr>
        <p:spPr>
          <a:xfrm>
            <a:off x="5911920" y="163215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5" name="Google Shape;275;p16"/>
          <p:cNvCxnSpPr/>
          <p:nvPr/>
        </p:nvCxnSpPr>
        <p:spPr>
          <a:xfrm>
            <a:off x="6026400" y="1717740"/>
            <a:ext cx="615300" cy="0"/>
          </a:xfrm>
          <a:prstGeom prst="straightConnector1">
            <a:avLst/>
          </a:prstGeom>
          <a:noFill/>
          <a:ln cap="flat" cmpd="sng" w="381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6" name="Google Shape;276;p16"/>
          <p:cNvCxnSpPr/>
          <p:nvPr/>
        </p:nvCxnSpPr>
        <p:spPr>
          <a:xfrm>
            <a:off x="4997520" y="187488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7" name="Google Shape;277;p16"/>
          <p:cNvCxnSpPr/>
          <p:nvPr/>
        </p:nvCxnSpPr>
        <p:spPr>
          <a:xfrm>
            <a:off x="6140520" y="151767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8" name="Google Shape;278;p16"/>
          <p:cNvCxnSpPr/>
          <p:nvPr/>
        </p:nvCxnSpPr>
        <p:spPr>
          <a:xfrm>
            <a:off x="6140520" y="194643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9" name="Google Shape;279;p16"/>
          <p:cNvCxnSpPr/>
          <p:nvPr/>
        </p:nvCxnSpPr>
        <p:spPr>
          <a:xfrm>
            <a:off x="6140520" y="223209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0" name="Google Shape;280;p16"/>
          <p:cNvSpPr/>
          <p:nvPr/>
        </p:nvSpPr>
        <p:spPr>
          <a:xfrm>
            <a:off x="1099080" y="1517940"/>
            <a:ext cx="413400" cy="185400"/>
          </a:xfrm>
          <a:prstGeom prst="ellipse">
            <a:avLst/>
          </a:prstGeom>
          <a:solidFill>
            <a:srgbClr val="002060"/>
          </a:solidFill>
          <a:ln cap="flat" cmpd="sng" w="25400">
            <a:solidFill>
              <a:srgbClr val="205A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6"/>
          <p:cNvSpPr/>
          <p:nvPr/>
        </p:nvSpPr>
        <p:spPr>
          <a:xfrm>
            <a:off x="1213560" y="1746360"/>
            <a:ext cx="413400" cy="185400"/>
          </a:xfrm>
          <a:prstGeom prst="ellipse">
            <a:avLst/>
          </a:prstGeom>
          <a:solidFill>
            <a:srgbClr val="002060"/>
          </a:solidFill>
          <a:ln cap="flat" cmpd="sng" w="25400">
            <a:solidFill>
              <a:srgbClr val="205A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6"/>
          <p:cNvSpPr/>
          <p:nvPr/>
        </p:nvSpPr>
        <p:spPr>
          <a:xfrm>
            <a:off x="1594440" y="1603530"/>
            <a:ext cx="413400" cy="185400"/>
          </a:xfrm>
          <a:prstGeom prst="ellipse">
            <a:avLst/>
          </a:prstGeom>
          <a:solidFill>
            <a:srgbClr val="002060"/>
          </a:solidFill>
          <a:ln cap="flat" cmpd="sng" w="25400">
            <a:solidFill>
              <a:srgbClr val="205A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6"/>
          <p:cNvSpPr/>
          <p:nvPr/>
        </p:nvSpPr>
        <p:spPr>
          <a:xfrm>
            <a:off x="1213560" y="1960740"/>
            <a:ext cx="413400" cy="185400"/>
          </a:xfrm>
          <a:prstGeom prst="ellipse">
            <a:avLst/>
          </a:prstGeom>
          <a:solidFill>
            <a:srgbClr val="002060"/>
          </a:solidFill>
          <a:ln cap="flat" cmpd="sng" w="25400">
            <a:solidFill>
              <a:srgbClr val="205A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6"/>
          <p:cNvSpPr/>
          <p:nvPr/>
        </p:nvSpPr>
        <p:spPr>
          <a:xfrm>
            <a:off x="1327680" y="2046600"/>
            <a:ext cx="413400" cy="185400"/>
          </a:xfrm>
          <a:prstGeom prst="ellipse">
            <a:avLst/>
          </a:prstGeom>
          <a:solidFill>
            <a:srgbClr val="FF0000"/>
          </a:solidFill>
          <a:ln cap="flat" cmpd="sng" w="25400">
            <a:solidFill>
              <a:srgbClr val="205A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6"/>
          <p:cNvSpPr/>
          <p:nvPr/>
        </p:nvSpPr>
        <p:spPr>
          <a:xfrm>
            <a:off x="2451960" y="2346570"/>
            <a:ext cx="413400" cy="185400"/>
          </a:xfrm>
          <a:prstGeom prst="ellipse">
            <a:avLst/>
          </a:prstGeom>
          <a:solidFill>
            <a:srgbClr val="FF0000"/>
          </a:solidFill>
          <a:ln cap="flat" cmpd="sng" w="25400">
            <a:solidFill>
              <a:srgbClr val="205A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6"/>
          <p:cNvSpPr/>
          <p:nvPr/>
        </p:nvSpPr>
        <p:spPr>
          <a:xfrm>
            <a:off x="1823040" y="2132190"/>
            <a:ext cx="413400" cy="185400"/>
          </a:xfrm>
          <a:prstGeom prst="ellipse">
            <a:avLst/>
          </a:prstGeom>
          <a:solidFill>
            <a:srgbClr val="FF0000"/>
          </a:solidFill>
          <a:ln cap="flat" cmpd="sng" w="25400">
            <a:solidFill>
              <a:srgbClr val="205A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6"/>
          <p:cNvSpPr/>
          <p:nvPr/>
        </p:nvSpPr>
        <p:spPr>
          <a:xfrm>
            <a:off x="1632600" y="1917810"/>
            <a:ext cx="413400" cy="185400"/>
          </a:xfrm>
          <a:prstGeom prst="ellipse">
            <a:avLst/>
          </a:prstGeom>
          <a:solidFill>
            <a:srgbClr val="FF0000"/>
          </a:solidFill>
          <a:ln cap="flat" cmpd="sng" w="25400">
            <a:solidFill>
              <a:srgbClr val="205A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6"/>
          <p:cNvSpPr/>
          <p:nvPr/>
        </p:nvSpPr>
        <p:spPr>
          <a:xfrm>
            <a:off x="1061280" y="2275020"/>
            <a:ext cx="413400" cy="185400"/>
          </a:xfrm>
          <a:prstGeom prst="ellipse">
            <a:avLst/>
          </a:prstGeom>
          <a:solidFill>
            <a:srgbClr val="FF0000"/>
          </a:solidFill>
          <a:ln cap="flat" cmpd="sng" w="25400">
            <a:solidFill>
              <a:srgbClr val="205A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6"/>
          <p:cNvSpPr/>
          <p:nvPr/>
        </p:nvSpPr>
        <p:spPr>
          <a:xfrm>
            <a:off x="775440" y="1989360"/>
            <a:ext cx="413400" cy="185400"/>
          </a:xfrm>
          <a:prstGeom prst="ellipse">
            <a:avLst/>
          </a:prstGeom>
          <a:solidFill>
            <a:srgbClr val="00B050"/>
          </a:solidFill>
          <a:ln cap="flat" cmpd="sng" w="25400">
            <a:solidFill>
              <a:srgbClr val="205A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6"/>
          <p:cNvSpPr/>
          <p:nvPr/>
        </p:nvSpPr>
        <p:spPr>
          <a:xfrm>
            <a:off x="889560" y="1789290"/>
            <a:ext cx="413400" cy="185400"/>
          </a:xfrm>
          <a:prstGeom prst="ellipse">
            <a:avLst/>
          </a:prstGeom>
          <a:solidFill>
            <a:srgbClr val="00B050"/>
          </a:solidFill>
          <a:ln cap="flat" cmpd="sng" w="25400">
            <a:solidFill>
              <a:srgbClr val="205A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6"/>
          <p:cNvSpPr/>
          <p:nvPr/>
        </p:nvSpPr>
        <p:spPr>
          <a:xfrm>
            <a:off x="2593800" y="1738530"/>
            <a:ext cx="413400" cy="185400"/>
          </a:xfrm>
          <a:prstGeom prst="ellipse">
            <a:avLst/>
          </a:prstGeom>
          <a:solidFill>
            <a:srgbClr val="00B050"/>
          </a:solidFill>
          <a:ln cap="flat" cmpd="sng" w="25400">
            <a:solidFill>
              <a:srgbClr val="205A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6"/>
          <p:cNvSpPr/>
          <p:nvPr/>
        </p:nvSpPr>
        <p:spPr>
          <a:xfrm>
            <a:off x="527760" y="2232360"/>
            <a:ext cx="413400" cy="185400"/>
          </a:xfrm>
          <a:prstGeom prst="ellipse">
            <a:avLst/>
          </a:prstGeom>
          <a:solidFill>
            <a:srgbClr val="00B050"/>
          </a:solidFill>
          <a:ln cap="flat" cmpd="sng" w="25400">
            <a:solidFill>
              <a:srgbClr val="205A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6"/>
          <p:cNvSpPr/>
          <p:nvPr/>
        </p:nvSpPr>
        <p:spPr>
          <a:xfrm>
            <a:off x="641880" y="2317950"/>
            <a:ext cx="413400" cy="185400"/>
          </a:xfrm>
          <a:prstGeom prst="ellipse">
            <a:avLst/>
          </a:prstGeom>
          <a:solidFill>
            <a:srgbClr val="FFFF00"/>
          </a:solidFill>
          <a:ln cap="flat" cmpd="sng" w="25400">
            <a:solidFill>
              <a:srgbClr val="205A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6"/>
          <p:cNvSpPr/>
          <p:nvPr/>
        </p:nvSpPr>
        <p:spPr>
          <a:xfrm>
            <a:off x="3099600" y="2403810"/>
            <a:ext cx="413400" cy="185400"/>
          </a:xfrm>
          <a:prstGeom prst="ellipse">
            <a:avLst/>
          </a:prstGeom>
          <a:solidFill>
            <a:srgbClr val="FFFF00"/>
          </a:solidFill>
          <a:ln cap="flat" cmpd="sng" w="25400">
            <a:solidFill>
              <a:srgbClr val="205A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6"/>
          <p:cNvSpPr/>
          <p:nvPr/>
        </p:nvSpPr>
        <p:spPr>
          <a:xfrm>
            <a:off x="756360" y="1475010"/>
            <a:ext cx="413400" cy="185400"/>
          </a:xfrm>
          <a:prstGeom prst="ellipse">
            <a:avLst/>
          </a:prstGeom>
          <a:solidFill>
            <a:srgbClr val="FFFF00"/>
          </a:solidFill>
          <a:ln cap="flat" cmpd="sng" w="25400">
            <a:solidFill>
              <a:srgbClr val="205A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6"/>
          <p:cNvSpPr/>
          <p:nvPr/>
        </p:nvSpPr>
        <p:spPr>
          <a:xfrm>
            <a:off x="2460600" y="1924020"/>
            <a:ext cx="413400" cy="185400"/>
          </a:xfrm>
          <a:prstGeom prst="ellipse">
            <a:avLst/>
          </a:prstGeom>
          <a:solidFill>
            <a:srgbClr val="FFFF00"/>
          </a:solidFill>
          <a:ln cap="flat" cmpd="sng" w="25400">
            <a:solidFill>
              <a:srgbClr val="205A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6"/>
          <p:cNvSpPr/>
          <p:nvPr/>
        </p:nvSpPr>
        <p:spPr>
          <a:xfrm>
            <a:off x="1975680" y="2246670"/>
            <a:ext cx="413400" cy="185400"/>
          </a:xfrm>
          <a:prstGeom prst="ellipse">
            <a:avLst/>
          </a:prstGeom>
          <a:solidFill>
            <a:srgbClr val="FF0000"/>
          </a:solidFill>
          <a:ln cap="flat" cmpd="sng" w="25400">
            <a:solidFill>
              <a:srgbClr val="205A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6"/>
          <p:cNvSpPr/>
          <p:nvPr/>
        </p:nvSpPr>
        <p:spPr>
          <a:xfrm>
            <a:off x="2193840" y="2103300"/>
            <a:ext cx="413400" cy="185400"/>
          </a:xfrm>
          <a:prstGeom prst="ellipse">
            <a:avLst/>
          </a:prstGeom>
          <a:solidFill>
            <a:srgbClr val="FF0000"/>
          </a:solidFill>
          <a:ln cap="flat" cmpd="sng" w="25400">
            <a:solidFill>
              <a:srgbClr val="205A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6"/>
          <p:cNvSpPr/>
          <p:nvPr/>
        </p:nvSpPr>
        <p:spPr>
          <a:xfrm>
            <a:off x="2346120" y="2217510"/>
            <a:ext cx="413400" cy="185400"/>
          </a:xfrm>
          <a:prstGeom prst="ellipse">
            <a:avLst/>
          </a:prstGeom>
          <a:solidFill>
            <a:srgbClr val="FF0000"/>
          </a:solidFill>
          <a:ln cap="flat" cmpd="sng" w="25400">
            <a:solidFill>
              <a:srgbClr val="205A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6"/>
          <p:cNvSpPr/>
          <p:nvPr/>
        </p:nvSpPr>
        <p:spPr>
          <a:xfrm>
            <a:off x="1975680" y="1509570"/>
            <a:ext cx="413400" cy="185400"/>
          </a:xfrm>
          <a:prstGeom prst="ellipse">
            <a:avLst/>
          </a:prstGeom>
          <a:solidFill>
            <a:srgbClr val="FF0000"/>
          </a:solidFill>
          <a:ln cap="flat" cmpd="sng" w="25400">
            <a:solidFill>
              <a:srgbClr val="205A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6"/>
          <p:cNvSpPr/>
          <p:nvPr/>
        </p:nvSpPr>
        <p:spPr>
          <a:xfrm>
            <a:off x="2127960" y="1623780"/>
            <a:ext cx="413400" cy="185400"/>
          </a:xfrm>
          <a:prstGeom prst="ellipse">
            <a:avLst/>
          </a:prstGeom>
          <a:solidFill>
            <a:srgbClr val="FF0000"/>
          </a:solidFill>
          <a:ln cap="flat" cmpd="sng" w="25400">
            <a:solidFill>
              <a:srgbClr val="205A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6"/>
          <p:cNvSpPr/>
          <p:nvPr/>
        </p:nvSpPr>
        <p:spPr>
          <a:xfrm>
            <a:off x="433440" y="1642680"/>
            <a:ext cx="413400" cy="185400"/>
          </a:xfrm>
          <a:prstGeom prst="ellipse">
            <a:avLst/>
          </a:prstGeom>
          <a:solidFill>
            <a:srgbClr val="FF0000"/>
          </a:solidFill>
          <a:ln cap="flat" cmpd="sng" w="25400">
            <a:solidFill>
              <a:srgbClr val="205A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6"/>
          <p:cNvSpPr/>
          <p:nvPr/>
        </p:nvSpPr>
        <p:spPr>
          <a:xfrm>
            <a:off x="585720" y="1756890"/>
            <a:ext cx="413400" cy="185400"/>
          </a:xfrm>
          <a:prstGeom prst="ellipse">
            <a:avLst/>
          </a:prstGeom>
          <a:solidFill>
            <a:srgbClr val="FF0000"/>
          </a:solidFill>
          <a:ln cap="flat" cmpd="sng" w="25400">
            <a:solidFill>
              <a:srgbClr val="205A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6"/>
          <p:cNvSpPr/>
          <p:nvPr/>
        </p:nvSpPr>
        <p:spPr>
          <a:xfrm>
            <a:off x="447120" y="2062260"/>
            <a:ext cx="413400" cy="185400"/>
          </a:xfrm>
          <a:prstGeom prst="ellipse">
            <a:avLst/>
          </a:prstGeom>
          <a:solidFill>
            <a:srgbClr val="FF0000"/>
          </a:solidFill>
          <a:ln cap="flat" cmpd="sng" w="25400">
            <a:solidFill>
              <a:srgbClr val="205A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6"/>
          <p:cNvSpPr/>
          <p:nvPr/>
        </p:nvSpPr>
        <p:spPr>
          <a:xfrm>
            <a:off x="599400" y="2176470"/>
            <a:ext cx="413400" cy="185400"/>
          </a:xfrm>
          <a:prstGeom prst="ellipse">
            <a:avLst/>
          </a:prstGeom>
          <a:solidFill>
            <a:srgbClr val="FF0000"/>
          </a:solidFill>
          <a:ln cap="flat" cmpd="sng" w="25400">
            <a:solidFill>
              <a:srgbClr val="205A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6"/>
          <p:cNvSpPr/>
          <p:nvPr/>
        </p:nvSpPr>
        <p:spPr>
          <a:xfrm>
            <a:off x="1456920" y="1438020"/>
            <a:ext cx="413400" cy="185400"/>
          </a:xfrm>
          <a:prstGeom prst="ellipse">
            <a:avLst/>
          </a:prstGeom>
          <a:solidFill>
            <a:srgbClr val="FF0000"/>
          </a:solidFill>
          <a:ln cap="flat" cmpd="sng" w="25400">
            <a:solidFill>
              <a:srgbClr val="205A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6"/>
          <p:cNvSpPr/>
          <p:nvPr/>
        </p:nvSpPr>
        <p:spPr>
          <a:xfrm>
            <a:off x="1609200" y="1552230"/>
            <a:ext cx="413400" cy="185400"/>
          </a:xfrm>
          <a:prstGeom prst="ellipse">
            <a:avLst/>
          </a:prstGeom>
          <a:solidFill>
            <a:srgbClr val="FF0000"/>
          </a:solidFill>
          <a:ln cap="flat" cmpd="sng" w="25400">
            <a:solidFill>
              <a:srgbClr val="205A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8" name="Google Shape;308;p16"/>
          <p:cNvCxnSpPr/>
          <p:nvPr/>
        </p:nvCxnSpPr>
        <p:spPr>
          <a:xfrm>
            <a:off x="5531040" y="207198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9" name="Google Shape;309;p16"/>
          <p:cNvCxnSpPr/>
          <p:nvPr/>
        </p:nvCxnSpPr>
        <p:spPr>
          <a:xfrm>
            <a:off x="6568200" y="166266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0" name="Google Shape;310;p16"/>
          <p:cNvCxnSpPr/>
          <p:nvPr/>
        </p:nvCxnSpPr>
        <p:spPr>
          <a:xfrm>
            <a:off x="6690960" y="202068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1" name="Google Shape;311;p16"/>
          <p:cNvCxnSpPr/>
          <p:nvPr/>
        </p:nvCxnSpPr>
        <p:spPr>
          <a:xfrm>
            <a:off x="6322680" y="1816020"/>
            <a:ext cx="615300" cy="0"/>
          </a:xfrm>
          <a:prstGeom prst="straightConnector1">
            <a:avLst/>
          </a:prstGeom>
          <a:noFill/>
          <a:ln cap="flat" cmpd="sng" w="38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2" name="Google Shape;312;p16"/>
          <p:cNvCxnSpPr/>
          <p:nvPr/>
        </p:nvCxnSpPr>
        <p:spPr>
          <a:xfrm>
            <a:off x="6773040" y="2501820"/>
            <a:ext cx="615300" cy="0"/>
          </a:xfrm>
          <a:prstGeom prst="straightConnector1">
            <a:avLst/>
          </a:prstGeom>
          <a:noFill/>
          <a:ln cap="flat" cmpd="sng" w="38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3" name="Google Shape;313;p16"/>
          <p:cNvCxnSpPr/>
          <p:nvPr/>
        </p:nvCxnSpPr>
        <p:spPr>
          <a:xfrm>
            <a:off x="7086960" y="2184570"/>
            <a:ext cx="615300" cy="0"/>
          </a:xfrm>
          <a:prstGeom prst="straightConnector1">
            <a:avLst/>
          </a:prstGeom>
          <a:noFill/>
          <a:ln cap="flat" cmpd="sng" w="38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4" name="Google Shape;314;p16"/>
          <p:cNvCxnSpPr/>
          <p:nvPr/>
        </p:nvCxnSpPr>
        <p:spPr>
          <a:xfrm>
            <a:off x="6663600" y="217431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5" name="Google Shape;315;p16"/>
          <p:cNvCxnSpPr/>
          <p:nvPr/>
        </p:nvCxnSpPr>
        <p:spPr>
          <a:xfrm>
            <a:off x="7523640" y="181602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6" name="Google Shape;316;p16"/>
          <p:cNvCxnSpPr/>
          <p:nvPr/>
        </p:nvCxnSpPr>
        <p:spPr>
          <a:xfrm>
            <a:off x="7182360" y="170343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7" name="Google Shape;317;p16"/>
          <p:cNvCxnSpPr/>
          <p:nvPr/>
        </p:nvCxnSpPr>
        <p:spPr>
          <a:xfrm>
            <a:off x="5531040" y="170343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8" name="Google Shape;318;p16"/>
          <p:cNvCxnSpPr/>
          <p:nvPr/>
        </p:nvCxnSpPr>
        <p:spPr>
          <a:xfrm>
            <a:off x="7675920" y="221697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9" name="Google Shape;319;p16"/>
          <p:cNvCxnSpPr/>
          <p:nvPr/>
        </p:nvCxnSpPr>
        <p:spPr>
          <a:xfrm>
            <a:off x="7334640" y="210438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0" name="Google Shape;320;p16"/>
          <p:cNvCxnSpPr/>
          <p:nvPr/>
        </p:nvCxnSpPr>
        <p:spPr>
          <a:xfrm>
            <a:off x="7675920" y="200205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1" name="Google Shape;321;p16"/>
          <p:cNvCxnSpPr/>
          <p:nvPr/>
        </p:nvCxnSpPr>
        <p:spPr>
          <a:xfrm>
            <a:off x="7334640" y="188946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2" name="Google Shape;322;p16"/>
          <p:cNvCxnSpPr/>
          <p:nvPr/>
        </p:nvCxnSpPr>
        <p:spPr>
          <a:xfrm>
            <a:off x="7198200" y="189972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3" name="Google Shape;323;p16"/>
          <p:cNvCxnSpPr/>
          <p:nvPr/>
        </p:nvCxnSpPr>
        <p:spPr>
          <a:xfrm>
            <a:off x="6856920" y="178713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4" name="Google Shape;324;p16"/>
          <p:cNvCxnSpPr/>
          <p:nvPr/>
        </p:nvCxnSpPr>
        <p:spPr>
          <a:xfrm>
            <a:off x="7170840" y="244215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5" name="Google Shape;325;p16"/>
          <p:cNvCxnSpPr/>
          <p:nvPr/>
        </p:nvCxnSpPr>
        <p:spPr>
          <a:xfrm>
            <a:off x="6829920" y="2329560"/>
            <a:ext cx="615300" cy="0"/>
          </a:xfrm>
          <a:prstGeom prst="straightConnector1">
            <a:avLst/>
          </a:prstGeom>
          <a:noFill/>
          <a:ln cap="flat" cmpd="sng" w="38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6" name="Google Shape;326;p16"/>
          <p:cNvCxnSpPr/>
          <p:nvPr/>
        </p:nvCxnSpPr>
        <p:spPr>
          <a:xfrm>
            <a:off x="5683320" y="150039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7" name="Google Shape;327;p16"/>
          <p:cNvCxnSpPr/>
          <p:nvPr/>
        </p:nvCxnSpPr>
        <p:spPr>
          <a:xfrm>
            <a:off x="5342040" y="1387800"/>
            <a:ext cx="615600" cy="0"/>
          </a:xfrm>
          <a:prstGeom prst="straightConnector1">
            <a:avLst/>
          </a:prstGeom>
          <a:noFill/>
          <a:ln cap="flat" cmpd="sng" w="38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8" name="Google Shape;328;p16"/>
          <p:cNvSpPr/>
          <p:nvPr/>
        </p:nvSpPr>
        <p:spPr>
          <a:xfrm>
            <a:off x="2036520" y="1852740"/>
            <a:ext cx="413400" cy="185400"/>
          </a:xfrm>
          <a:prstGeom prst="ellipse">
            <a:avLst/>
          </a:prstGeom>
          <a:solidFill>
            <a:srgbClr val="00B050"/>
          </a:solidFill>
          <a:ln cap="flat" cmpd="sng" w="25400">
            <a:solidFill>
              <a:srgbClr val="205A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6"/>
          <p:cNvSpPr/>
          <p:nvPr/>
        </p:nvSpPr>
        <p:spPr>
          <a:xfrm>
            <a:off x="1422360" y="2190510"/>
            <a:ext cx="413400" cy="185400"/>
          </a:xfrm>
          <a:prstGeom prst="ellipse">
            <a:avLst/>
          </a:prstGeom>
          <a:solidFill>
            <a:srgbClr val="00B050"/>
          </a:solidFill>
          <a:ln cap="flat" cmpd="sng" w="25400">
            <a:solidFill>
              <a:srgbClr val="205A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6"/>
          <p:cNvSpPr/>
          <p:nvPr/>
        </p:nvSpPr>
        <p:spPr>
          <a:xfrm>
            <a:off x="2541600" y="1525230"/>
            <a:ext cx="413400" cy="185400"/>
          </a:xfrm>
          <a:prstGeom prst="ellipse">
            <a:avLst/>
          </a:prstGeom>
          <a:solidFill>
            <a:srgbClr val="00B050"/>
          </a:solidFill>
          <a:ln cap="flat" cmpd="sng" w="25400">
            <a:solidFill>
              <a:srgbClr val="205A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Coverage depends on genome relative abundance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7" name="Google Shape;337;p17"/>
          <p:cNvCxnSpPr/>
          <p:nvPr/>
        </p:nvCxnSpPr>
        <p:spPr>
          <a:xfrm>
            <a:off x="3391800" y="1502820"/>
            <a:ext cx="5577900" cy="0"/>
          </a:xfrm>
          <a:prstGeom prst="straightConnector1">
            <a:avLst/>
          </a:prstGeom>
          <a:noFill/>
          <a:ln cap="flat" cmpd="sng" w="1080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8" name="Google Shape;338;p17"/>
          <p:cNvSpPr/>
          <p:nvPr/>
        </p:nvSpPr>
        <p:spPr>
          <a:xfrm>
            <a:off x="6256475" y="1227675"/>
            <a:ext cx="2712300" cy="30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00" lIns="68400" spcFirstLastPara="1" rIns="68400" wrap="square" tIns="3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none" cap="none" strike="noStrike">
                <a:solidFill>
                  <a:srgbClr val="000000"/>
                </a:solidFill>
              </a:rPr>
              <a:t>Determining the Rank-Abundance Relationship for a Community</a:t>
            </a:r>
            <a:r>
              <a:rPr lang="en"/>
              <a:t>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Before sequencing one can estimate community richness/evenness with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SSU libraries, FISH, or other techniques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9" name="Google Shape;339;p17"/>
          <p:cNvCxnSpPr/>
          <p:nvPr/>
        </p:nvCxnSpPr>
        <p:spPr>
          <a:xfrm>
            <a:off x="3059880" y="1174230"/>
            <a:ext cx="4092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40" name="Google Shape;340;p17"/>
          <p:cNvPicPr preferRelativeResize="0"/>
          <p:nvPr/>
        </p:nvPicPr>
        <p:blipFill rotWithShape="1">
          <a:blip r:embed="rId3">
            <a:alphaModFix/>
          </a:blip>
          <a:srcRect b="0" l="0" r="0" t="14118"/>
          <a:stretch/>
        </p:blipFill>
        <p:spPr>
          <a:xfrm>
            <a:off x="1768125" y="1511800"/>
            <a:ext cx="2845200" cy="135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7"/>
          <p:cNvPicPr preferRelativeResize="0"/>
          <p:nvPr/>
        </p:nvPicPr>
        <p:blipFill rotWithShape="1">
          <a:blip r:embed="rId4">
            <a:alphaModFix/>
          </a:blip>
          <a:srcRect b="0" l="0" r="0" t="10809"/>
          <a:stretch/>
        </p:blipFill>
        <p:spPr>
          <a:xfrm>
            <a:off x="1829950" y="3307074"/>
            <a:ext cx="2892900" cy="15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17"/>
          <p:cNvPicPr preferRelativeResize="0"/>
          <p:nvPr/>
        </p:nvPicPr>
        <p:blipFill rotWithShape="1">
          <a:blip r:embed="rId5">
            <a:alphaModFix/>
          </a:blip>
          <a:srcRect b="0" l="25871" r="26349" t="14118"/>
          <a:stretch/>
        </p:blipFill>
        <p:spPr>
          <a:xfrm>
            <a:off x="4555900" y="1400638"/>
            <a:ext cx="1412700" cy="135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7"/>
          <p:cNvPicPr preferRelativeResize="0"/>
          <p:nvPr/>
        </p:nvPicPr>
        <p:blipFill rotWithShape="1">
          <a:blip r:embed="rId6">
            <a:alphaModFix/>
          </a:blip>
          <a:srcRect b="0" l="27203" r="25402" t="15881"/>
          <a:stretch/>
        </p:blipFill>
        <p:spPr>
          <a:xfrm>
            <a:off x="4555900" y="3380725"/>
            <a:ext cx="1412700" cy="135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17"/>
          <p:cNvSpPr/>
          <p:nvPr/>
        </p:nvSpPr>
        <p:spPr>
          <a:xfrm>
            <a:off x="162075" y="1476700"/>
            <a:ext cx="1906200" cy="1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/>
              <a:t>Sample 1:</a:t>
            </a:r>
            <a:endParaRPr sz="135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350" u="none" cap="none" strike="noStrike">
                <a:solidFill>
                  <a:srgbClr val="000000"/>
                </a:solidFill>
              </a:rPr>
              <a:t>Less Even =  Lower sequencing demand for abundant groups</a:t>
            </a:r>
            <a:endParaRPr i="0" sz="1350" u="none" cap="none" strike="noStrike"/>
          </a:p>
        </p:txBody>
      </p:sp>
      <p:sp>
        <p:nvSpPr>
          <p:cNvPr id="345" name="Google Shape;345;p17"/>
          <p:cNvSpPr/>
          <p:nvPr/>
        </p:nvSpPr>
        <p:spPr>
          <a:xfrm>
            <a:off x="4793055" y="1075270"/>
            <a:ext cx="9384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350" u="none" cap="none" strike="noStrike">
                <a:solidFill>
                  <a:srgbClr val="000000"/>
                </a:solidFill>
              </a:rPr>
              <a:t>DNA Pool</a:t>
            </a:r>
            <a:endParaRPr i="0" sz="1350" u="none" cap="none" strike="noStrike"/>
          </a:p>
        </p:txBody>
      </p:sp>
      <p:sp>
        <p:nvSpPr>
          <p:cNvPr id="346" name="Google Shape;346;p17"/>
          <p:cNvSpPr/>
          <p:nvPr/>
        </p:nvSpPr>
        <p:spPr>
          <a:xfrm>
            <a:off x="205300" y="3215125"/>
            <a:ext cx="1624800" cy="15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/>
              <a:t>Sample 2: </a:t>
            </a:r>
            <a:r>
              <a:rPr i="0" lang="en" sz="1350" u="none" cap="none" strike="noStrike">
                <a:solidFill>
                  <a:srgbClr val="000000"/>
                </a:solidFill>
              </a:rPr>
              <a:t>More Even</a:t>
            </a:r>
            <a:r>
              <a:rPr lang="en" sz="1350"/>
              <a:t> =</a:t>
            </a:r>
            <a:r>
              <a:rPr i="0" lang="en" sz="1350" u="none" cap="none" strike="noStrike">
                <a:solidFill>
                  <a:srgbClr val="000000"/>
                </a:solidFill>
              </a:rPr>
              <a:t> Higher sequencing demand for abundant groups</a:t>
            </a:r>
            <a:endParaRPr i="0" sz="1350" u="none" cap="none" strike="noStrike"/>
          </a:p>
        </p:txBody>
      </p:sp>
      <p:sp>
        <p:nvSpPr>
          <p:cNvPr id="347" name="Google Shape;347;p17"/>
          <p:cNvSpPr/>
          <p:nvPr/>
        </p:nvSpPr>
        <p:spPr>
          <a:xfrm>
            <a:off x="2453400" y="1130425"/>
            <a:ext cx="21024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/>
              <a:t>Community abundance</a:t>
            </a:r>
            <a:endParaRPr i="0" sz="1350" u="none" cap="none" strike="noStrike"/>
          </a:p>
        </p:txBody>
      </p:sp>
      <p:sp>
        <p:nvSpPr>
          <p:cNvPr id="348" name="Google Shape;34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Effects of Evenness on Coverage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"/>
          <p:cNvSpPr/>
          <p:nvPr/>
        </p:nvSpPr>
        <p:spPr>
          <a:xfrm>
            <a:off x="7929360" y="383400"/>
            <a:ext cx="404700" cy="18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8"/>
          <p:cNvSpPr/>
          <p:nvPr/>
        </p:nvSpPr>
        <p:spPr>
          <a:xfrm>
            <a:off x="160550" y="1297000"/>
            <a:ext cx="3394500" cy="8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u="none" cap="none" strike="noStrike">
                <a:solidFill>
                  <a:srgbClr val="244A58"/>
                </a:solidFill>
              </a:rPr>
              <a:t>Different Environments Require</a:t>
            </a:r>
            <a:endParaRPr i="0" u="none" cap="none" strike="noStrike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u="none" cap="none" strike="noStrike">
                <a:solidFill>
                  <a:srgbClr val="244A58"/>
                </a:solidFill>
              </a:rPr>
              <a:t>Different Approaches for Evaluating</a:t>
            </a:r>
            <a:endParaRPr i="0" u="none" cap="none" strike="noStrike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u="none" cap="none" strike="noStrike">
                <a:solidFill>
                  <a:srgbClr val="244A58"/>
                </a:solidFill>
              </a:rPr>
              <a:t>Microbial Diversity and Physiology</a:t>
            </a:r>
            <a:endParaRPr i="0" u="none" cap="none" strike="noStrike"/>
          </a:p>
        </p:txBody>
      </p:sp>
      <p:pic>
        <p:nvPicPr>
          <p:cNvPr id="356" name="Google Shape;35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3713" y="3342350"/>
            <a:ext cx="1592600" cy="119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1538" y="3940738"/>
            <a:ext cx="1500525" cy="9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3853" y="3769027"/>
            <a:ext cx="1500525" cy="129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18"/>
          <p:cNvPicPr preferRelativeResize="0"/>
          <p:nvPr/>
        </p:nvPicPr>
        <p:blipFill rotWithShape="1">
          <a:blip r:embed="rId6">
            <a:alphaModFix/>
          </a:blip>
          <a:srcRect b="0" l="0" r="67402" t="23757"/>
          <a:stretch/>
        </p:blipFill>
        <p:spPr>
          <a:xfrm>
            <a:off x="3555050" y="3261093"/>
            <a:ext cx="1716325" cy="1356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04475" y="414426"/>
            <a:ext cx="2744224" cy="1829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18"/>
          <p:cNvPicPr preferRelativeResize="0"/>
          <p:nvPr/>
        </p:nvPicPr>
        <p:blipFill rotWithShape="1">
          <a:blip r:embed="rId8">
            <a:alphaModFix/>
          </a:blip>
          <a:srcRect b="20439" l="55624" r="0" t="0"/>
          <a:stretch/>
        </p:blipFill>
        <p:spPr>
          <a:xfrm flipH="1">
            <a:off x="4911661" y="1871390"/>
            <a:ext cx="1621764" cy="1619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18"/>
          <p:cNvPicPr preferRelativeResize="0"/>
          <p:nvPr/>
        </p:nvPicPr>
        <p:blipFill rotWithShape="1">
          <a:blip r:embed="rId9">
            <a:alphaModFix/>
          </a:blip>
          <a:srcRect b="0" l="33501" r="0" t="34980"/>
          <a:stretch/>
        </p:blipFill>
        <p:spPr>
          <a:xfrm>
            <a:off x="7481976" y="2701100"/>
            <a:ext cx="1500524" cy="975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18"/>
          <p:cNvSpPr txBox="1"/>
          <p:nvPr/>
        </p:nvSpPr>
        <p:spPr>
          <a:xfrm>
            <a:off x="3802600" y="713225"/>
            <a:ext cx="20382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High diversity habitats are more amenable to read-based analysis</a:t>
            </a:r>
            <a:endParaRPr sz="1200"/>
          </a:p>
        </p:txBody>
      </p:sp>
      <p:sp>
        <p:nvSpPr>
          <p:cNvPr id="364" name="Google Shape;364;p18"/>
          <p:cNvSpPr/>
          <p:nvPr/>
        </p:nvSpPr>
        <p:spPr>
          <a:xfrm>
            <a:off x="333450" y="4236134"/>
            <a:ext cx="22065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cap="none" strike="noStrike">
                <a:solidFill>
                  <a:srgbClr val="008000"/>
                </a:solidFill>
              </a:rPr>
              <a:t>Low </a:t>
            </a:r>
            <a:r>
              <a:rPr lang="en" sz="1200">
                <a:solidFill>
                  <a:srgbClr val="008000"/>
                </a:solidFill>
              </a:rPr>
              <a:t>d</a:t>
            </a:r>
            <a:r>
              <a:rPr lang="en" sz="1200" cap="none" strike="noStrike">
                <a:solidFill>
                  <a:srgbClr val="008000"/>
                </a:solidFill>
              </a:rPr>
              <a:t>iversity </a:t>
            </a:r>
            <a:r>
              <a:rPr lang="en" sz="1200">
                <a:solidFill>
                  <a:srgbClr val="008000"/>
                </a:solidFill>
              </a:rPr>
              <a:t>h</a:t>
            </a:r>
            <a:r>
              <a:rPr lang="en" sz="1200" cap="none" strike="noStrike">
                <a:solidFill>
                  <a:srgbClr val="008000"/>
                </a:solidFill>
              </a:rPr>
              <a:t>abitats are more amenable to</a:t>
            </a:r>
            <a:r>
              <a:rPr lang="en" sz="1200">
                <a:solidFill>
                  <a:srgbClr val="008000"/>
                </a:solidFill>
              </a:rPr>
              <a:t> a</a:t>
            </a:r>
            <a:r>
              <a:rPr lang="en" sz="1200" cap="none" strike="noStrike">
                <a:solidFill>
                  <a:srgbClr val="008000"/>
                </a:solidFill>
              </a:rPr>
              <a:t>ssembly based </a:t>
            </a:r>
            <a:r>
              <a:rPr lang="en" sz="1200">
                <a:solidFill>
                  <a:srgbClr val="008000"/>
                </a:solidFill>
              </a:rPr>
              <a:t>a</a:t>
            </a:r>
            <a:r>
              <a:rPr lang="en" sz="1200" cap="none" strike="noStrike">
                <a:solidFill>
                  <a:srgbClr val="008000"/>
                </a:solidFill>
              </a:rPr>
              <a:t>nalysis</a:t>
            </a:r>
            <a:endParaRPr sz="1200" cap="none" strike="noStrike"/>
          </a:p>
        </p:txBody>
      </p:sp>
      <p:sp>
        <p:nvSpPr>
          <p:cNvPr id="365" name="Google Shape;36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Gradients in diversity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1" name="Google Shape;371;p19"/>
          <p:cNvCxnSpPr/>
          <p:nvPr/>
        </p:nvCxnSpPr>
        <p:spPr>
          <a:xfrm>
            <a:off x="2055960" y="2172770"/>
            <a:ext cx="5578200" cy="0"/>
          </a:xfrm>
          <a:prstGeom prst="straightConnector1">
            <a:avLst/>
          </a:prstGeom>
          <a:noFill/>
          <a:ln cap="flat" cmpd="sng" w="1080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2" name="Google Shape;372;p19"/>
          <p:cNvSpPr/>
          <p:nvPr/>
        </p:nvSpPr>
        <p:spPr>
          <a:xfrm>
            <a:off x="276250" y="1271476"/>
            <a:ext cx="606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00" lIns="68400" spcFirstLastPara="1" rIns="68400" wrap="square" tIns="34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none" cap="none" strike="noStrike">
                <a:solidFill>
                  <a:srgbClr val="000000"/>
                </a:solidFill>
              </a:rPr>
              <a:t>Targeting low-abundance populations becomes very difficul</a:t>
            </a:r>
            <a:r>
              <a:rPr lang="en" sz="1600"/>
              <a:t>t without some kind of enrichment (single cell, cell sorting, etc.)</a:t>
            </a:r>
            <a:endParaRPr sz="1600" u="none" cap="none" strike="noStrike"/>
          </a:p>
        </p:txBody>
      </p:sp>
      <p:cxnSp>
        <p:nvCxnSpPr>
          <p:cNvPr id="373" name="Google Shape;373;p19"/>
          <p:cNvCxnSpPr/>
          <p:nvPr/>
        </p:nvCxnSpPr>
        <p:spPr>
          <a:xfrm>
            <a:off x="2515680" y="1844180"/>
            <a:ext cx="4092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4" name="Google Shape;374;p19"/>
          <p:cNvSpPr/>
          <p:nvPr/>
        </p:nvSpPr>
        <p:spPr>
          <a:xfrm rot="-5400000">
            <a:off x="-159623" y="2822252"/>
            <a:ext cx="14238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350" u="none" cap="none" strike="noStrike">
                <a:solidFill>
                  <a:srgbClr val="000000"/>
                </a:solidFill>
              </a:rPr>
              <a:t>Abundance</a:t>
            </a:r>
            <a:endParaRPr i="0" sz="1350" u="none" cap="none" strike="noStrike"/>
          </a:p>
        </p:txBody>
      </p:sp>
      <p:pic>
        <p:nvPicPr>
          <p:cNvPr id="375" name="Google Shape;37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0630" y="2209710"/>
            <a:ext cx="6940200" cy="255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19"/>
          <p:cNvPicPr preferRelativeResize="0"/>
          <p:nvPr/>
        </p:nvPicPr>
        <p:blipFill rotWithShape="1">
          <a:blip r:embed="rId4">
            <a:alphaModFix/>
          </a:blip>
          <a:srcRect b="0" l="24914" r="25025" t="0"/>
          <a:stretch/>
        </p:blipFill>
        <p:spPr>
          <a:xfrm>
            <a:off x="5804925" y="2232925"/>
            <a:ext cx="2720700" cy="26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19"/>
          <p:cNvSpPr/>
          <p:nvPr/>
        </p:nvSpPr>
        <p:spPr>
          <a:xfrm>
            <a:off x="6078340" y="1891605"/>
            <a:ext cx="20952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u="none" cap="none" strike="noStrike">
                <a:solidFill>
                  <a:srgbClr val="000000"/>
                </a:solidFill>
              </a:rPr>
              <a:t>Taxonomic profile</a:t>
            </a:r>
            <a:endParaRPr i="0" u="none" cap="none" strike="noStrike"/>
          </a:p>
        </p:txBody>
      </p:sp>
      <p:sp>
        <p:nvSpPr>
          <p:cNvPr id="378" name="Google Shape;37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High-Complexity Environments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Sequencing Statistics: What is Coverage?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384" name="Google Shape;384;p20"/>
          <p:cNvSpPr txBox="1"/>
          <p:nvPr>
            <p:ph idx="1" type="body"/>
          </p:nvPr>
        </p:nvSpPr>
        <p:spPr>
          <a:xfrm>
            <a:off x="95025" y="3486775"/>
            <a:ext cx="5183100" cy="14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Genomes are randomly* sheared during DNA extraction and library prep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During sequencing, a random subset of the fragments are sampled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0"/>
          <p:cNvSpPr/>
          <p:nvPr/>
        </p:nvSpPr>
        <p:spPr>
          <a:xfrm>
            <a:off x="311700" y="1152475"/>
            <a:ext cx="1419300" cy="14193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20"/>
          <p:cNvGrpSpPr/>
          <p:nvPr/>
        </p:nvGrpSpPr>
        <p:grpSpPr>
          <a:xfrm>
            <a:off x="3147275" y="1152475"/>
            <a:ext cx="1419300" cy="1419300"/>
            <a:chOff x="2537675" y="1152475"/>
            <a:chExt cx="1419300" cy="1419300"/>
          </a:xfrm>
        </p:grpSpPr>
        <p:sp>
          <p:nvSpPr>
            <p:cNvPr id="387" name="Google Shape;387;p20"/>
            <p:cNvSpPr/>
            <p:nvPr/>
          </p:nvSpPr>
          <p:spPr>
            <a:xfrm>
              <a:off x="2537675" y="1152475"/>
              <a:ext cx="1419300" cy="1419300"/>
            </a:xfrm>
            <a:prstGeom prst="ellipse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0"/>
            <p:cNvSpPr/>
            <p:nvPr/>
          </p:nvSpPr>
          <p:spPr>
            <a:xfrm>
              <a:off x="2537675" y="1152475"/>
              <a:ext cx="1419300" cy="1419300"/>
            </a:xfrm>
            <a:prstGeom prst="ellipse">
              <a:avLst/>
            </a:prstGeom>
            <a:noFill/>
            <a:ln cap="flat" cmpd="sng" w="76200">
              <a:solidFill>
                <a:srgbClr val="FFFFF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20"/>
          <p:cNvSpPr/>
          <p:nvPr/>
        </p:nvSpPr>
        <p:spPr>
          <a:xfrm>
            <a:off x="2402775" y="1674875"/>
            <a:ext cx="567600" cy="28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0"/>
          <p:cNvSpPr/>
          <p:nvPr/>
        </p:nvSpPr>
        <p:spPr>
          <a:xfrm>
            <a:off x="464100" y="1304875"/>
            <a:ext cx="1419300" cy="14193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0"/>
          <p:cNvSpPr/>
          <p:nvPr/>
        </p:nvSpPr>
        <p:spPr>
          <a:xfrm>
            <a:off x="616500" y="1457275"/>
            <a:ext cx="1419300" cy="14193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0"/>
          <p:cNvSpPr/>
          <p:nvPr/>
        </p:nvSpPr>
        <p:spPr>
          <a:xfrm>
            <a:off x="768900" y="1609675"/>
            <a:ext cx="1419300" cy="14193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0"/>
          <p:cNvSpPr/>
          <p:nvPr/>
        </p:nvSpPr>
        <p:spPr>
          <a:xfrm>
            <a:off x="921300" y="1762075"/>
            <a:ext cx="1419300" cy="14193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4" name="Google Shape;394;p20"/>
          <p:cNvGrpSpPr/>
          <p:nvPr/>
        </p:nvGrpSpPr>
        <p:grpSpPr>
          <a:xfrm rot="-6516859">
            <a:off x="3299590" y="1304806"/>
            <a:ext cx="1419317" cy="1419317"/>
            <a:chOff x="2537675" y="1152475"/>
            <a:chExt cx="1419300" cy="1419300"/>
          </a:xfrm>
        </p:grpSpPr>
        <p:sp>
          <p:nvSpPr>
            <p:cNvPr id="395" name="Google Shape;395;p20"/>
            <p:cNvSpPr/>
            <p:nvPr/>
          </p:nvSpPr>
          <p:spPr>
            <a:xfrm>
              <a:off x="2537675" y="1152475"/>
              <a:ext cx="1419300" cy="1419300"/>
            </a:xfrm>
            <a:prstGeom prst="ellipse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0"/>
            <p:cNvSpPr/>
            <p:nvPr/>
          </p:nvSpPr>
          <p:spPr>
            <a:xfrm>
              <a:off x="2537675" y="1152475"/>
              <a:ext cx="1419300" cy="1419300"/>
            </a:xfrm>
            <a:prstGeom prst="ellipse">
              <a:avLst/>
            </a:prstGeom>
            <a:noFill/>
            <a:ln cap="flat" cmpd="sng" w="76200">
              <a:solidFill>
                <a:srgbClr val="FFFFF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7" name="Google Shape;397;p20"/>
          <p:cNvGrpSpPr/>
          <p:nvPr/>
        </p:nvGrpSpPr>
        <p:grpSpPr>
          <a:xfrm rot="-2972051">
            <a:off x="3452165" y="1457440"/>
            <a:ext cx="1419313" cy="1419313"/>
            <a:chOff x="2537675" y="1152475"/>
            <a:chExt cx="1419300" cy="1419300"/>
          </a:xfrm>
        </p:grpSpPr>
        <p:sp>
          <p:nvSpPr>
            <p:cNvPr id="398" name="Google Shape;398;p20"/>
            <p:cNvSpPr/>
            <p:nvPr/>
          </p:nvSpPr>
          <p:spPr>
            <a:xfrm>
              <a:off x="2537675" y="1152475"/>
              <a:ext cx="1419300" cy="1419300"/>
            </a:xfrm>
            <a:prstGeom prst="ellipse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0"/>
            <p:cNvSpPr/>
            <p:nvPr/>
          </p:nvSpPr>
          <p:spPr>
            <a:xfrm>
              <a:off x="2537675" y="1152475"/>
              <a:ext cx="1419300" cy="1419300"/>
            </a:xfrm>
            <a:prstGeom prst="ellipse">
              <a:avLst/>
            </a:prstGeom>
            <a:noFill/>
            <a:ln cap="flat" cmpd="sng" w="76200">
              <a:solidFill>
                <a:srgbClr val="FFFFF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0" name="Google Shape;400;p20"/>
          <p:cNvGrpSpPr/>
          <p:nvPr/>
        </p:nvGrpSpPr>
        <p:grpSpPr>
          <a:xfrm rot="1981072">
            <a:off x="3604463" y="1609679"/>
            <a:ext cx="1419299" cy="1419299"/>
            <a:chOff x="2537675" y="1152475"/>
            <a:chExt cx="1419300" cy="1419300"/>
          </a:xfrm>
        </p:grpSpPr>
        <p:sp>
          <p:nvSpPr>
            <p:cNvPr id="401" name="Google Shape;401;p20"/>
            <p:cNvSpPr/>
            <p:nvPr/>
          </p:nvSpPr>
          <p:spPr>
            <a:xfrm>
              <a:off x="2537675" y="1152475"/>
              <a:ext cx="1419300" cy="1419300"/>
            </a:xfrm>
            <a:prstGeom prst="ellipse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0"/>
            <p:cNvSpPr/>
            <p:nvPr/>
          </p:nvSpPr>
          <p:spPr>
            <a:xfrm>
              <a:off x="2537675" y="1152475"/>
              <a:ext cx="1419300" cy="1419300"/>
            </a:xfrm>
            <a:prstGeom prst="ellipse">
              <a:avLst/>
            </a:prstGeom>
            <a:noFill/>
            <a:ln cap="flat" cmpd="sng" w="76200">
              <a:solidFill>
                <a:srgbClr val="FFFFF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3" name="Google Shape;403;p20"/>
          <p:cNvGrpSpPr/>
          <p:nvPr/>
        </p:nvGrpSpPr>
        <p:grpSpPr>
          <a:xfrm rot="2700000">
            <a:off x="3756872" y="1762047"/>
            <a:ext cx="1419286" cy="1419286"/>
            <a:chOff x="2537675" y="1152475"/>
            <a:chExt cx="1419300" cy="1419300"/>
          </a:xfrm>
        </p:grpSpPr>
        <p:sp>
          <p:nvSpPr>
            <p:cNvPr id="404" name="Google Shape;404;p20"/>
            <p:cNvSpPr/>
            <p:nvPr/>
          </p:nvSpPr>
          <p:spPr>
            <a:xfrm>
              <a:off x="2537675" y="1152475"/>
              <a:ext cx="1419300" cy="1419300"/>
            </a:xfrm>
            <a:prstGeom prst="ellipse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0"/>
            <p:cNvSpPr/>
            <p:nvPr/>
          </p:nvSpPr>
          <p:spPr>
            <a:xfrm>
              <a:off x="2537675" y="1152475"/>
              <a:ext cx="1419300" cy="1419300"/>
            </a:xfrm>
            <a:prstGeom prst="ellipse">
              <a:avLst/>
            </a:prstGeom>
            <a:noFill/>
            <a:ln cap="flat" cmpd="sng" w="76200">
              <a:solidFill>
                <a:srgbClr val="FFFFF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0"/>
          <p:cNvSpPr txBox="1"/>
          <p:nvPr/>
        </p:nvSpPr>
        <p:spPr>
          <a:xfrm>
            <a:off x="5275775" y="1014225"/>
            <a:ext cx="3868200" cy="4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Q: What is the average read coverage?</a:t>
            </a:r>
            <a:br>
              <a:rPr lang="en" sz="1800">
                <a:solidFill>
                  <a:schemeClr val="dk2"/>
                </a:solidFill>
              </a:rPr>
            </a:b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Coverage C = LN / G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L is the read length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N is the number of reads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G is the haploid genome length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Example: You sequence </a:t>
            </a:r>
            <a:r>
              <a:rPr i="1" lang="en" sz="1800">
                <a:solidFill>
                  <a:schemeClr val="dk2"/>
                </a:solidFill>
              </a:rPr>
              <a:t>E. coli</a:t>
            </a:r>
            <a:r>
              <a:rPr lang="en" sz="1800">
                <a:solidFill>
                  <a:schemeClr val="dk2"/>
                </a:solidFill>
              </a:rPr>
              <a:t> using a whole MiSeq 2x250bp run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 = 250 * 8M / 4M = </a:t>
            </a:r>
            <a:endParaRPr sz="1800">
              <a:solidFill>
                <a:schemeClr val="dk2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500x coverage </a:t>
            </a:r>
            <a:r>
              <a:rPr b="1" i="1" lang="en" sz="1800">
                <a:solidFill>
                  <a:schemeClr val="dk2"/>
                </a:solidFill>
              </a:rPr>
              <a:t>on average</a:t>
            </a:r>
            <a:endParaRPr b="1" i="1"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Sequencing Statistics: The Poisson Distribution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412" name="Google Shape;412;p21"/>
          <p:cNvSpPr txBox="1"/>
          <p:nvPr>
            <p:ph idx="1" type="body"/>
          </p:nvPr>
        </p:nvSpPr>
        <p:spPr>
          <a:xfrm>
            <a:off x="95025" y="3258175"/>
            <a:ext cx="5448300" cy="14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k</a:t>
            </a:r>
            <a:r>
              <a:rPr lang="en"/>
              <a:t> = times base is seen, ƛ = average coverage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Pr(X=0) = 4^0 * exp(-4)/0! = 0.0183 = 1.83%</a:t>
            </a:r>
            <a:endParaRPr/>
          </a:p>
        </p:txBody>
      </p:sp>
      <p:sp>
        <p:nvSpPr>
          <p:cNvPr id="413" name="Google Shape;413;p21"/>
          <p:cNvSpPr/>
          <p:nvPr/>
        </p:nvSpPr>
        <p:spPr>
          <a:xfrm>
            <a:off x="311700" y="1152475"/>
            <a:ext cx="1419300" cy="14193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4" name="Google Shape;414;p21"/>
          <p:cNvGrpSpPr/>
          <p:nvPr/>
        </p:nvGrpSpPr>
        <p:grpSpPr>
          <a:xfrm>
            <a:off x="3147275" y="1152475"/>
            <a:ext cx="1419300" cy="1419300"/>
            <a:chOff x="2537675" y="1152475"/>
            <a:chExt cx="1419300" cy="1419300"/>
          </a:xfrm>
        </p:grpSpPr>
        <p:sp>
          <p:nvSpPr>
            <p:cNvPr id="415" name="Google Shape;415;p21"/>
            <p:cNvSpPr/>
            <p:nvPr/>
          </p:nvSpPr>
          <p:spPr>
            <a:xfrm>
              <a:off x="2537675" y="1152475"/>
              <a:ext cx="1419300" cy="1419300"/>
            </a:xfrm>
            <a:prstGeom prst="ellipse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1"/>
            <p:cNvSpPr/>
            <p:nvPr/>
          </p:nvSpPr>
          <p:spPr>
            <a:xfrm>
              <a:off x="2537675" y="1152475"/>
              <a:ext cx="1419300" cy="1419300"/>
            </a:xfrm>
            <a:prstGeom prst="ellipse">
              <a:avLst/>
            </a:prstGeom>
            <a:noFill/>
            <a:ln cap="flat" cmpd="sng" w="76200">
              <a:solidFill>
                <a:srgbClr val="FFFFF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7" name="Google Shape;417;p21"/>
          <p:cNvSpPr/>
          <p:nvPr/>
        </p:nvSpPr>
        <p:spPr>
          <a:xfrm>
            <a:off x="2402775" y="1674875"/>
            <a:ext cx="567600" cy="28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1"/>
          <p:cNvSpPr/>
          <p:nvPr/>
        </p:nvSpPr>
        <p:spPr>
          <a:xfrm>
            <a:off x="464100" y="1304875"/>
            <a:ext cx="1419300" cy="14193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1"/>
          <p:cNvSpPr/>
          <p:nvPr/>
        </p:nvSpPr>
        <p:spPr>
          <a:xfrm>
            <a:off x="616500" y="1457275"/>
            <a:ext cx="1419300" cy="14193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1"/>
          <p:cNvSpPr/>
          <p:nvPr/>
        </p:nvSpPr>
        <p:spPr>
          <a:xfrm>
            <a:off x="768900" y="1609675"/>
            <a:ext cx="1419300" cy="14193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1"/>
          <p:cNvSpPr/>
          <p:nvPr/>
        </p:nvSpPr>
        <p:spPr>
          <a:xfrm>
            <a:off x="921300" y="1762075"/>
            <a:ext cx="1419300" cy="14193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" name="Google Shape;422;p21"/>
          <p:cNvGrpSpPr/>
          <p:nvPr/>
        </p:nvGrpSpPr>
        <p:grpSpPr>
          <a:xfrm rot="-6516859">
            <a:off x="3299590" y="1304806"/>
            <a:ext cx="1419317" cy="1419317"/>
            <a:chOff x="2537675" y="1152475"/>
            <a:chExt cx="1419300" cy="1419300"/>
          </a:xfrm>
        </p:grpSpPr>
        <p:sp>
          <p:nvSpPr>
            <p:cNvPr id="423" name="Google Shape;423;p21"/>
            <p:cNvSpPr/>
            <p:nvPr/>
          </p:nvSpPr>
          <p:spPr>
            <a:xfrm>
              <a:off x="2537675" y="1152475"/>
              <a:ext cx="1419300" cy="1419300"/>
            </a:xfrm>
            <a:prstGeom prst="ellipse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1"/>
            <p:cNvSpPr/>
            <p:nvPr/>
          </p:nvSpPr>
          <p:spPr>
            <a:xfrm>
              <a:off x="2537675" y="1152475"/>
              <a:ext cx="1419300" cy="1419300"/>
            </a:xfrm>
            <a:prstGeom prst="ellipse">
              <a:avLst/>
            </a:prstGeom>
            <a:noFill/>
            <a:ln cap="flat" cmpd="sng" w="76200">
              <a:solidFill>
                <a:srgbClr val="FFFFF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5" name="Google Shape;425;p21"/>
          <p:cNvGrpSpPr/>
          <p:nvPr/>
        </p:nvGrpSpPr>
        <p:grpSpPr>
          <a:xfrm rot="-2972051">
            <a:off x="3452165" y="1457440"/>
            <a:ext cx="1419313" cy="1419313"/>
            <a:chOff x="2537675" y="1152475"/>
            <a:chExt cx="1419300" cy="1419300"/>
          </a:xfrm>
        </p:grpSpPr>
        <p:sp>
          <p:nvSpPr>
            <p:cNvPr id="426" name="Google Shape;426;p21"/>
            <p:cNvSpPr/>
            <p:nvPr/>
          </p:nvSpPr>
          <p:spPr>
            <a:xfrm>
              <a:off x="2537675" y="1152475"/>
              <a:ext cx="1419300" cy="1419300"/>
            </a:xfrm>
            <a:prstGeom prst="ellipse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1"/>
            <p:cNvSpPr/>
            <p:nvPr/>
          </p:nvSpPr>
          <p:spPr>
            <a:xfrm>
              <a:off x="2537675" y="1152475"/>
              <a:ext cx="1419300" cy="1419300"/>
            </a:xfrm>
            <a:prstGeom prst="ellipse">
              <a:avLst/>
            </a:prstGeom>
            <a:noFill/>
            <a:ln cap="flat" cmpd="sng" w="76200">
              <a:solidFill>
                <a:srgbClr val="FFFFF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8" name="Google Shape;428;p21"/>
          <p:cNvGrpSpPr/>
          <p:nvPr/>
        </p:nvGrpSpPr>
        <p:grpSpPr>
          <a:xfrm rot="1981072">
            <a:off x="3604463" y="1609679"/>
            <a:ext cx="1419299" cy="1419299"/>
            <a:chOff x="2537675" y="1152475"/>
            <a:chExt cx="1419300" cy="1419300"/>
          </a:xfrm>
        </p:grpSpPr>
        <p:sp>
          <p:nvSpPr>
            <p:cNvPr id="429" name="Google Shape;429;p21"/>
            <p:cNvSpPr/>
            <p:nvPr/>
          </p:nvSpPr>
          <p:spPr>
            <a:xfrm>
              <a:off x="2537675" y="1152475"/>
              <a:ext cx="1419300" cy="1419300"/>
            </a:xfrm>
            <a:prstGeom prst="ellipse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1"/>
            <p:cNvSpPr/>
            <p:nvPr/>
          </p:nvSpPr>
          <p:spPr>
            <a:xfrm>
              <a:off x="2537675" y="1152475"/>
              <a:ext cx="1419300" cy="1419300"/>
            </a:xfrm>
            <a:prstGeom prst="ellipse">
              <a:avLst/>
            </a:prstGeom>
            <a:noFill/>
            <a:ln cap="flat" cmpd="sng" w="76200">
              <a:solidFill>
                <a:srgbClr val="FFFFF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1" name="Google Shape;431;p21"/>
          <p:cNvGrpSpPr/>
          <p:nvPr/>
        </p:nvGrpSpPr>
        <p:grpSpPr>
          <a:xfrm rot="2700000">
            <a:off x="3756872" y="1762047"/>
            <a:ext cx="1419286" cy="1419286"/>
            <a:chOff x="2537675" y="1152475"/>
            <a:chExt cx="1419300" cy="1419300"/>
          </a:xfrm>
        </p:grpSpPr>
        <p:sp>
          <p:nvSpPr>
            <p:cNvPr id="432" name="Google Shape;432;p21"/>
            <p:cNvSpPr/>
            <p:nvPr/>
          </p:nvSpPr>
          <p:spPr>
            <a:xfrm>
              <a:off x="2537675" y="1152475"/>
              <a:ext cx="1419300" cy="1419300"/>
            </a:xfrm>
            <a:prstGeom prst="ellipse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1"/>
            <p:cNvSpPr/>
            <p:nvPr/>
          </p:nvSpPr>
          <p:spPr>
            <a:xfrm>
              <a:off x="2537675" y="1152475"/>
              <a:ext cx="1419300" cy="1419300"/>
            </a:xfrm>
            <a:prstGeom prst="ellipse">
              <a:avLst/>
            </a:prstGeom>
            <a:noFill/>
            <a:ln cap="flat" cmpd="sng" w="76200">
              <a:solidFill>
                <a:srgbClr val="FFFFF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4" name="Google Shape;434;p21"/>
          <p:cNvSpPr txBox="1"/>
          <p:nvPr/>
        </p:nvSpPr>
        <p:spPr>
          <a:xfrm>
            <a:off x="5275775" y="1166625"/>
            <a:ext cx="3868200" cy="37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Q: What is the probability that a base will be sequenced exactly 0 times given a coverage of 4?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A: Ask Poisson!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35" name="Google Shape;4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7888" y="2571775"/>
            <a:ext cx="3095625" cy="24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492" y="3258175"/>
            <a:ext cx="2654383" cy="92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